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 id="2147483671" r:id="rId3"/>
    <p:sldMasterId id="2147483682" r:id="rId4"/>
    <p:sldMasterId id="2147483692" r:id="rId5"/>
    <p:sldMasterId id="2147483702" r:id="rId6"/>
  </p:sldMasterIdLst>
  <p:notesMasterIdLst>
    <p:notesMasterId r:id="rId56"/>
  </p:notesMasterIdLst>
  <p:sldIdLst>
    <p:sldId id="256" r:id="rId7"/>
    <p:sldId id="257" r:id="rId8"/>
    <p:sldId id="258" r:id="rId9"/>
    <p:sldId id="260" r:id="rId10"/>
    <p:sldId id="259" r:id="rId11"/>
    <p:sldId id="262" r:id="rId12"/>
    <p:sldId id="299" r:id="rId13"/>
    <p:sldId id="289" r:id="rId14"/>
    <p:sldId id="290" r:id="rId15"/>
    <p:sldId id="261" r:id="rId16"/>
    <p:sldId id="265" r:id="rId17"/>
    <p:sldId id="309" r:id="rId18"/>
    <p:sldId id="310" r:id="rId19"/>
    <p:sldId id="264" r:id="rId20"/>
    <p:sldId id="266" r:id="rId21"/>
    <p:sldId id="267" r:id="rId22"/>
    <p:sldId id="268" r:id="rId23"/>
    <p:sldId id="269" r:id="rId24"/>
    <p:sldId id="270" r:id="rId25"/>
    <p:sldId id="271" r:id="rId26"/>
    <p:sldId id="263" r:id="rId27"/>
    <p:sldId id="307" r:id="rId28"/>
    <p:sldId id="295" r:id="rId29"/>
    <p:sldId id="311" r:id="rId30"/>
    <p:sldId id="301" r:id="rId31"/>
    <p:sldId id="302" r:id="rId32"/>
    <p:sldId id="294" r:id="rId33"/>
    <p:sldId id="298" r:id="rId34"/>
    <p:sldId id="293" r:id="rId35"/>
    <p:sldId id="272" r:id="rId36"/>
    <p:sldId id="273" r:id="rId37"/>
    <p:sldId id="274" r:id="rId38"/>
    <p:sldId id="275" r:id="rId39"/>
    <p:sldId id="276" r:id="rId40"/>
    <p:sldId id="277" r:id="rId41"/>
    <p:sldId id="278" r:id="rId42"/>
    <p:sldId id="279" r:id="rId43"/>
    <p:sldId id="308" r:id="rId44"/>
    <p:sldId id="280" r:id="rId45"/>
    <p:sldId id="286" r:id="rId46"/>
    <p:sldId id="287" r:id="rId47"/>
    <p:sldId id="282" r:id="rId48"/>
    <p:sldId id="305" r:id="rId49"/>
    <p:sldId id="288" r:id="rId50"/>
    <p:sldId id="291" r:id="rId51"/>
    <p:sldId id="306" r:id="rId52"/>
    <p:sldId id="296" r:id="rId53"/>
    <p:sldId id="304" r:id="rId54"/>
    <p:sldId id="297" r:id="rId55"/>
  </p:sldIdLst>
  <p:sldSz cx="12192000" cy="6858000"/>
  <p:notesSz cx="6858000" cy="9144000"/>
  <p:embeddedFontLst>
    <p:embeddedFont>
      <p:font typeface="Calibri" panose="020F0502020204030204" pitchFamily="34" charset="0"/>
      <p:regular r:id="rId57"/>
      <p:bold r:id="rId58"/>
      <p:italic r:id="rId59"/>
      <p:boldItalic r:id="rId60"/>
    </p:embeddedFont>
    <p:embeddedFont>
      <p:font typeface="Noto Sans Symbols" panose="020F0502020204030204" pitchFamily="34" charset="0"/>
      <p:regular r:id="rId61"/>
      <p:bold r:id="rId62"/>
      <p:italic r:id="rId63"/>
      <p:boldItalic r:id="rId64"/>
    </p:embeddedFont>
    <p:embeddedFont>
      <p:font typeface="Roboto" panose="02000000000000000000" pitchFamily="2" charset="0"/>
      <p:regular r:id="rId65"/>
      <p:bold r:id="rId66"/>
      <p:italic r:id="rId67"/>
      <p:boldItalic r:id="rId68"/>
    </p:embeddedFont>
    <p:embeddedFont>
      <p:font typeface="Roboto Medium" panose="020F0502020204030204"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3" roundtripDataSignature="AMtx7mgT58L9oqnDGbjat5+JcaroIQvDg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B4F3"/>
    <a:srgbClr val="FAF7FB"/>
    <a:srgbClr val="C3B4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C6337DC-F7BC-4744-A52E-032DBDE22027}">
  <a:tblStyle styleId="{BC6337DC-F7BC-4744-A52E-032DBDE2202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406"/>
    <p:restoredTop sz="94651"/>
  </p:normalViewPr>
  <p:slideViewPr>
    <p:cSldViewPr snapToGrid="0">
      <p:cViewPr varScale="1">
        <p:scale>
          <a:sx n="59" d="100"/>
          <a:sy n="59" d="100"/>
        </p:scale>
        <p:origin x="208" y="1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5.fntdata"/><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font" Target="fonts/font1.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font" Target="fonts/font4.fntdata"/><Relationship Id="rId65" Type="http://schemas.openxmlformats.org/officeDocument/2006/relationships/font" Target="fonts/font9.fntdata"/><Relationship Id="rId73"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CA"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3" name="Google Shape;3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61409b19d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261409b19db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61409b19db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50" name="Google Shape;450;g261409b19d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61409b19db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50" name="Google Shape;450;g261409b19d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96791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61409b19db_0_1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50" name="Google Shape;450;g261409b19db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7440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61409b19db_0_1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In the early stages of a startup, it's easy to get lost in a sea of possibilities</a:t>
            </a:r>
            <a:endParaRPr>
              <a:solidFill>
                <a:srgbClr val="0F0F0F"/>
              </a:solidFill>
              <a:latin typeface="Roboto"/>
              <a:ea typeface="Roboto"/>
              <a:cs typeface="Roboto"/>
              <a:sym typeface="Roboto"/>
            </a:endParaRPr>
          </a:p>
          <a:p>
            <a:pPr marL="171450" lvl="0" indent="-171450" algn="l" rtl="0">
              <a:lnSpc>
                <a:spcPct val="100000"/>
              </a:lnSpc>
              <a:spcBef>
                <a:spcPts val="0"/>
              </a:spcBef>
              <a:spcAft>
                <a:spcPts val="0"/>
              </a:spcAft>
              <a:buSzPts val="1400"/>
              <a:buFont typeface="Arial"/>
              <a:buChar char="•"/>
            </a:pPr>
            <a:r>
              <a:rPr lang="en-CA">
                <a:latin typeface="Roboto"/>
                <a:ea typeface="Roboto"/>
                <a:cs typeface="Roboto"/>
                <a:sym typeface="Roboto"/>
              </a:rPr>
              <a:t>Setting clear goals gives your team a North Star to follow, reducing distractions and ensuring everyone is aligned.</a:t>
            </a:r>
            <a:endParaRPr>
              <a:latin typeface="Roboto"/>
              <a:ea typeface="Roboto"/>
              <a:cs typeface="Roboto"/>
              <a:sym typeface="Roboto"/>
            </a:endParaRPr>
          </a:p>
          <a:p>
            <a:pPr marL="171450" lvl="0" indent="-171450" algn="l" rtl="0">
              <a:lnSpc>
                <a:spcPct val="100000"/>
              </a:lnSpc>
              <a:spcBef>
                <a:spcPts val="0"/>
              </a:spcBef>
              <a:spcAft>
                <a:spcPts val="0"/>
              </a:spcAft>
              <a:buSzPts val="1400"/>
              <a:buFont typeface="Arial"/>
              <a:buChar char="•"/>
            </a:pPr>
            <a:r>
              <a:rPr lang="en-CA">
                <a:latin typeface="Roboto"/>
                <a:ea typeface="Roboto"/>
                <a:cs typeface="Roboto"/>
                <a:sym typeface="Roboto"/>
              </a:rPr>
              <a:t>When you know where you're headed, you can channel your energy and resources more effectively.</a:t>
            </a:r>
            <a:endParaRPr>
              <a:solidFill>
                <a:srgbClr val="0F0F0F"/>
              </a:solidFill>
              <a:latin typeface="Roboto"/>
              <a:ea typeface="Roboto"/>
              <a:cs typeface="Roboto"/>
              <a:sym typeface="Roboto"/>
            </a:endParaRPr>
          </a:p>
        </p:txBody>
      </p:sp>
      <p:sp>
        <p:nvSpPr>
          <p:cNvPr id="442" name="Google Shape;442;g261409b19db_0_1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abc84b698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Make your Goals &gt; SMART Goals</a:t>
            </a:r>
            <a:endParaRPr sz="2000" b="1">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Understand the 'Why'</a:t>
            </a:r>
            <a:r>
              <a:rPr lang="en-CA" sz="2000">
                <a:solidFill>
                  <a:srgbClr val="292929"/>
                </a:solidFill>
                <a:latin typeface="Arial"/>
                <a:ea typeface="Arial"/>
                <a:cs typeface="Arial"/>
                <a:sym typeface="Arial"/>
              </a:rPr>
              <a:t>&gt; Clearly understand and articulate why each goal is important. This understanding fuels motivation and persistence, especially during challenging times.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Break Down Large Goals</a:t>
            </a:r>
            <a:r>
              <a:rPr lang="en-CA" sz="2000">
                <a:solidFill>
                  <a:srgbClr val="292929"/>
                </a:solidFill>
                <a:latin typeface="Arial"/>
                <a:ea typeface="Arial"/>
                <a:cs typeface="Arial"/>
                <a:sym typeface="Arial"/>
              </a:rPr>
              <a:t>&gt; Large goals can be overwhelming. Break them into smaller, more manageable tasks. This makes it easier to start taking action and track progress.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Incorporate Feedback Mechanisms</a:t>
            </a:r>
            <a:r>
              <a:rPr lang="en-CA" sz="2000">
                <a:solidFill>
                  <a:srgbClr val="292929"/>
                </a:solidFill>
                <a:latin typeface="Arial"/>
                <a:ea typeface="Arial"/>
                <a:cs typeface="Arial"/>
                <a:sym typeface="Arial"/>
              </a:rPr>
              <a:t>&gt; Establish ways to receive feedback on your progress. This could be through self-assessment, peer reviews, or regular check-ins if it's in an organizational context.</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Stay Flexible and Adapt</a:t>
            </a:r>
            <a:r>
              <a:rPr lang="en-CA" sz="2000">
                <a:solidFill>
                  <a:srgbClr val="292929"/>
                </a:solidFill>
                <a:latin typeface="Arial"/>
                <a:ea typeface="Arial"/>
                <a:cs typeface="Arial"/>
                <a:sym typeface="Arial"/>
              </a:rPr>
              <a:t>&gt; Be ready to adjust your goals as circumstances change. Flexibility is key to staying relevant and realistic in your goal-setting process.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Consistent Tracking and Evaluation&gt;</a:t>
            </a:r>
            <a:r>
              <a:rPr lang="en-CA" sz="2000">
                <a:solidFill>
                  <a:srgbClr val="292929"/>
                </a:solidFill>
                <a:latin typeface="Arial"/>
                <a:ea typeface="Arial"/>
                <a:cs typeface="Arial"/>
                <a:sym typeface="Arial"/>
              </a:rPr>
              <a:t> Regularly monitor and evaluate your progress towards your goals. This tracking helps in identifying areas where you are excelling and areas that require more focus or adjustment.</a:t>
            </a:r>
            <a:endParaRPr>
              <a:solidFill>
                <a:srgbClr val="0F0F0F"/>
              </a:solidFill>
              <a:latin typeface="Roboto"/>
              <a:ea typeface="Roboto"/>
              <a:cs typeface="Roboto"/>
              <a:sym typeface="Roboto"/>
            </a:endParaRPr>
          </a:p>
        </p:txBody>
      </p:sp>
      <p:sp>
        <p:nvSpPr>
          <p:cNvPr id="458" name="Google Shape;458;g2abc84b69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261409b19db_0_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t>[Read slide]</a:t>
            </a:r>
            <a:endParaRPr/>
          </a:p>
        </p:txBody>
      </p:sp>
      <p:sp>
        <p:nvSpPr>
          <p:cNvPr id="465" name="Google Shape;465;g261409b19db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2a7a6864ca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71" name="Google Shape;471;g32a7a6864ca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2a7a6864ca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79" name="Google Shape;479;g32a7a6864ca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2a7a6864ca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487" name="Google Shape;487;g32a7a6864ca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9" name="Google Shape;3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1409b19d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100"/>
              <a:buFont typeface="Arial"/>
              <a:buChar char="•"/>
            </a:pPr>
            <a:r>
              <a:rPr lang="en-CA" sz="1800">
                <a:latin typeface="Calibri"/>
                <a:ea typeface="Calibri"/>
                <a:cs typeface="Calibri"/>
                <a:sym typeface="Calibri"/>
              </a:rPr>
              <a:t>As always, let's start with a quick recap of last week's session</a:t>
            </a:r>
            <a:endParaRPr/>
          </a:p>
          <a:p>
            <a:pPr marL="0" lvl="0" indent="0" algn="l" rtl="0">
              <a:lnSpc>
                <a:spcPct val="100000"/>
              </a:lnSpc>
              <a:spcBef>
                <a:spcPts val="0"/>
              </a:spcBef>
              <a:spcAft>
                <a:spcPts val="0"/>
              </a:spcAft>
              <a:buSzPts val="1100"/>
              <a:buNone/>
            </a:pPr>
            <a:endParaRPr/>
          </a:p>
        </p:txBody>
      </p:sp>
      <p:sp>
        <p:nvSpPr>
          <p:cNvPr id="495" name="Google Shape;495;g261409b19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61409b19db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https://jamesclear.com/continuous-improvement</a:t>
            </a:r>
            <a:endParaRPr>
              <a:solidFill>
                <a:srgbClr val="0F0F0F"/>
              </a:solidFill>
              <a:latin typeface="Roboto"/>
              <a:ea typeface="Roboto"/>
              <a:cs typeface="Roboto"/>
              <a:sym typeface="Roboto"/>
            </a:endParaRPr>
          </a:p>
        </p:txBody>
      </p:sp>
      <p:sp>
        <p:nvSpPr>
          <p:cNvPr id="436" name="Google Shape;436;g261409b19d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61409b19db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https://jamesclear.com/continuous-improvement</a:t>
            </a:r>
            <a:endParaRPr>
              <a:solidFill>
                <a:srgbClr val="0F0F0F"/>
              </a:solidFill>
              <a:latin typeface="Roboto"/>
              <a:ea typeface="Roboto"/>
              <a:cs typeface="Roboto"/>
              <a:sym typeface="Roboto"/>
            </a:endParaRPr>
          </a:p>
        </p:txBody>
      </p:sp>
      <p:sp>
        <p:nvSpPr>
          <p:cNvPr id="436" name="Google Shape;436;g261409b19d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985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a7a6864ca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674" name="Google Shape;674;g32a7a6864ca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a7a6864ca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674" name="Google Shape;674;g32a7a6864ca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8153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a7a6864ca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674" name="Google Shape;674;g32a7a6864ca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957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32a7a6864ca_1_1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endParaRPr>
              <a:solidFill>
                <a:srgbClr val="0F0F0F"/>
              </a:solidFill>
              <a:latin typeface="Roboto"/>
              <a:ea typeface="Roboto"/>
              <a:cs typeface="Roboto"/>
              <a:sym typeface="Roboto"/>
            </a:endParaRPr>
          </a:p>
        </p:txBody>
      </p:sp>
      <p:sp>
        <p:nvSpPr>
          <p:cNvPr id="674" name="Google Shape;674;g32a7a6864ca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3967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32a7a6864ca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8" name="Google Shape;668;g32a7a6864ca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61409b19db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100"/>
              <a:buFont typeface="Arial"/>
              <a:buChar char="•"/>
            </a:pPr>
            <a:r>
              <a:rPr lang="en-CA" sz="1800">
                <a:latin typeface="Calibri"/>
                <a:ea typeface="Calibri"/>
                <a:cs typeface="Calibri"/>
                <a:sym typeface="Calibri"/>
              </a:rPr>
              <a:t>As always, let's start with a quick recap of last week's session</a:t>
            </a:r>
            <a:endParaRPr/>
          </a:p>
          <a:p>
            <a:pPr marL="0" lvl="0" indent="0" algn="l" rtl="0">
              <a:lnSpc>
                <a:spcPct val="100000"/>
              </a:lnSpc>
              <a:spcBef>
                <a:spcPts val="0"/>
              </a:spcBef>
              <a:spcAft>
                <a:spcPts val="0"/>
              </a:spcAft>
              <a:buSzPts val="1100"/>
              <a:buNone/>
            </a:pPr>
            <a:endParaRPr/>
          </a:p>
        </p:txBody>
      </p:sp>
      <p:sp>
        <p:nvSpPr>
          <p:cNvPr id="495" name="Google Shape;495;g261409b19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6863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2a7a6864ca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 name="Google Shape;659;g32a7a6864ca_1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217d57b5d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3" name="Google Shape;403;g3217d57b5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abc84b6987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2abc84b6987_0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61409b19db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07" name="Google Shape;507;g261409b19db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abc84b6987_0_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28" name="Google Shape;528;g2abc84b6987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abc84b6987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35" name="Google Shape;535;g2abc84b6987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abc84b6987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43" name="Google Shape;543;g2abc84b6987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abc84b6987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54" name="Google Shape;554;g2abc84b6987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2abc84b6987_0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62" name="Google Shape;562;g2abc84b6987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2abc84b6987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Project management, we're essentially talking about a structured approach to completing tasks and achieving goals. And this structured approach can be broken down into four essential components.</a:t>
            </a:r>
            <a:endParaRPr/>
          </a:p>
        </p:txBody>
      </p:sp>
      <p:sp>
        <p:nvSpPr>
          <p:cNvPr id="570" name="Google Shape;570;g2abc84b6987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61409b19db_0_1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https://jamesclear.com/continuous-improvement</a:t>
            </a:r>
            <a:endParaRPr>
              <a:solidFill>
                <a:srgbClr val="0F0F0F"/>
              </a:solidFill>
              <a:latin typeface="Roboto"/>
              <a:ea typeface="Roboto"/>
              <a:cs typeface="Roboto"/>
              <a:sym typeface="Roboto"/>
            </a:endParaRPr>
          </a:p>
        </p:txBody>
      </p:sp>
      <p:sp>
        <p:nvSpPr>
          <p:cNvPr id="436" name="Google Shape;436;g261409b19db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800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261409b19db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t>[Read slide]</a:t>
            </a:r>
            <a:endParaRPr/>
          </a:p>
        </p:txBody>
      </p:sp>
      <p:sp>
        <p:nvSpPr>
          <p:cNvPr id="579" name="Google Shape;579;g261409b19db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5" name="Google Shape;61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We'll be talking mainly about external financing today.</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But there are also internal sources to consider, the first and most important being sales.</a:t>
            </a:r>
            <a:endParaRPr/>
          </a:p>
          <a:p>
            <a:pPr marL="0" lvl="0" indent="0" algn="l" rtl="0">
              <a:lnSpc>
                <a:spcPct val="100000"/>
              </a:lnSpc>
              <a:spcBef>
                <a:spcPts val="0"/>
              </a:spcBef>
              <a:spcAft>
                <a:spcPts val="0"/>
              </a:spcAft>
              <a:buSzPts val="1100"/>
              <a:buNone/>
            </a:pPr>
            <a:endParaRPr/>
          </a:p>
        </p:txBody>
      </p:sp>
      <p:sp>
        <p:nvSpPr>
          <p:cNvPr id="622" name="Google Shape;62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abc84b6987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t>[Read slide]</a:t>
            </a:r>
            <a:endParaRPr/>
          </a:p>
        </p:txBody>
      </p:sp>
      <p:sp>
        <p:nvSpPr>
          <p:cNvPr id="590" name="Google Shape;590;g2abc84b6987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abc84b698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Make your Goals &gt; SMART Goals</a:t>
            </a:r>
            <a:endParaRPr sz="2000" b="1">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Understand the 'Why'</a:t>
            </a:r>
            <a:r>
              <a:rPr lang="en-CA" sz="2000">
                <a:solidFill>
                  <a:srgbClr val="292929"/>
                </a:solidFill>
                <a:latin typeface="Arial"/>
                <a:ea typeface="Arial"/>
                <a:cs typeface="Arial"/>
                <a:sym typeface="Arial"/>
              </a:rPr>
              <a:t>&gt; Clearly understand and articulate why each goal is important. This understanding fuels motivation and persistence, especially during challenging times.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Break Down Large Goals</a:t>
            </a:r>
            <a:r>
              <a:rPr lang="en-CA" sz="2000">
                <a:solidFill>
                  <a:srgbClr val="292929"/>
                </a:solidFill>
                <a:latin typeface="Arial"/>
                <a:ea typeface="Arial"/>
                <a:cs typeface="Arial"/>
                <a:sym typeface="Arial"/>
              </a:rPr>
              <a:t>&gt; Large goals can be overwhelming. Break them into smaller, more manageable tasks. This makes it easier to start taking action and track progress.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Incorporate Feedback Mechanisms</a:t>
            </a:r>
            <a:r>
              <a:rPr lang="en-CA" sz="2000">
                <a:solidFill>
                  <a:srgbClr val="292929"/>
                </a:solidFill>
                <a:latin typeface="Arial"/>
                <a:ea typeface="Arial"/>
                <a:cs typeface="Arial"/>
                <a:sym typeface="Arial"/>
              </a:rPr>
              <a:t>&gt; Establish ways to receive feedback on your progress. This could be through self-assessment, peer reviews, or regular check-ins if it's in an organizational context.</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Stay Flexible and Adapt</a:t>
            </a:r>
            <a:r>
              <a:rPr lang="en-CA" sz="2000">
                <a:solidFill>
                  <a:srgbClr val="292929"/>
                </a:solidFill>
                <a:latin typeface="Arial"/>
                <a:ea typeface="Arial"/>
                <a:cs typeface="Arial"/>
                <a:sym typeface="Arial"/>
              </a:rPr>
              <a:t>&gt; Be ready to adjust your goals as circumstances change. Flexibility is key to staying relevant and realistic in your goal-setting process.</a:t>
            </a:r>
            <a:endParaRPr sz="2000">
              <a:solidFill>
                <a:srgbClr val="292929"/>
              </a:solidFill>
              <a:latin typeface="Arial"/>
              <a:ea typeface="Arial"/>
              <a:cs typeface="Arial"/>
              <a:sym typeface="Arial"/>
            </a:endParaRPr>
          </a:p>
          <a:p>
            <a:pPr marL="457200" lvl="0" indent="-355600" algn="l" rtl="0">
              <a:lnSpc>
                <a:spcPct val="100000"/>
              </a:lnSpc>
              <a:spcBef>
                <a:spcPts val="0"/>
              </a:spcBef>
              <a:spcAft>
                <a:spcPts val="0"/>
              </a:spcAft>
              <a:buClr>
                <a:srgbClr val="292929"/>
              </a:buClr>
              <a:buSzPts val="2000"/>
              <a:buChar char="•"/>
            </a:pPr>
            <a:r>
              <a:rPr lang="en-CA" sz="2000" b="1">
                <a:solidFill>
                  <a:srgbClr val="292929"/>
                </a:solidFill>
                <a:latin typeface="Arial"/>
                <a:ea typeface="Arial"/>
                <a:cs typeface="Arial"/>
                <a:sym typeface="Arial"/>
              </a:rPr>
              <a:t>Consistent Tracking and Evaluation&gt;</a:t>
            </a:r>
            <a:r>
              <a:rPr lang="en-CA" sz="2000">
                <a:solidFill>
                  <a:srgbClr val="292929"/>
                </a:solidFill>
                <a:latin typeface="Arial"/>
                <a:ea typeface="Arial"/>
                <a:cs typeface="Arial"/>
                <a:sym typeface="Arial"/>
              </a:rPr>
              <a:t> Regularly monitor and evaluate your progress towards your goals. This tracking helps in identifying areas where you are excelling and areas that require more focus or adjustment.</a:t>
            </a:r>
            <a:endParaRPr>
              <a:solidFill>
                <a:srgbClr val="0F0F0F"/>
              </a:solidFill>
              <a:latin typeface="Roboto"/>
              <a:ea typeface="Roboto"/>
              <a:cs typeface="Roboto"/>
              <a:sym typeface="Roboto"/>
            </a:endParaRPr>
          </a:p>
        </p:txBody>
      </p:sp>
      <p:sp>
        <p:nvSpPr>
          <p:cNvPr id="458" name="Google Shape;458;g2abc84b698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63164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7" name="Google Shape;62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Strictly speaking, fundraising is [read definition].</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It's a simple concept</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And who will provide the funding you need to succeed?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61409b19db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t>[Read slide]</a:t>
            </a:r>
            <a:endParaRPr/>
          </a:p>
        </p:txBody>
      </p:sp>
      <p:sp>
        <p:nvSpPr>
          <p:cNvPr id="645" name="Google Shape;645;g261409b19db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61409b19db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dirty="0"/>
              <a:t>[Read slide]</a:t>
            </a:r>
            <a:endParaRPr dirty="0"/>
          </a:p>
        </p:txBody>
      </p:sp>
      <p:sp>
        <p:nvSpPr>
          <p:cNvPr id="645" name="Google Shape;645;g261409b19db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86223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85afdf803b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2" name="Google Shape;682;g285afdf803b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285afdf803b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t>[Read slide]</a:t>
            </a:r>
            <a:endParaRPr/>
          </a:p>
        </p:txBody>
      </p:sp>
      <p:sp>
        <p:nvSpPr>
          <p:cNvPr id="929" name="Google Shape;929;g285afdf803b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9" name="Google Shape;689;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rgbClr val="000000"/>
              </a:buClr>
              <a:buSzPts val="1100"/>
              <a:buFont typeface="Arial"/>
              <a:buChar char="•"/>
            </a:pPr>
            <a:r>
              <a:rPr lang="en-CA" sz="1800">
                <a:latin typeface="Calibri"/>
                <a:ea typeface="Calibri"/>
                <a:cs typeface="Calibri"/>
                <a:sym typeface="Calibri"/>
              </a:rPr>
              <a:t>As always, let's start with a quick recap of last week's session</a:t>
            </a:r>
            <a:endParaRPr/>
          </a:p>
          <a:p>
            <a:pPr marL="0" lvl="0" indent="0" algn="l" rtl="0">
              <a:lnSpc>
                <a:spcPct val="100000"/>
              </a:lnSpc>
              <a:spcBef>
                <a:spcPts val="0"/>
              </a:spcBef>
              <a:spcAft>
                <a:spcPts val="0"/>
              </a:spcAft>
              <a:buSzPts val="1100"/>
              <a:buNone/>
            </a:pPr>
            <a:endParaRPr/>
          </a:p>
        </p:txBody>
      </p:sp>
      <p:sp>
        <p:nvSpPr>
          <p:cNvPr id="408" name="Google Shape;408;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85afdf803b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https://jamesclear.com/continuous-improvement</a:t>
            </a:r>
            <a:endParaRPr>
              <a:solidFill>
                <a:srgbClr val="0F0F0F"/>
              </a:solidFill>
              <a:latin typeface="Roboto"/>
              <a:ea typeface="Roboto"/>
              <a:cs typeface="Roboto"/>
              <a:sym typeface="Roboto"/>
            </a:endParaRPr>
          </a:p>
        </p:txBody>
      </p:sp>
      <p:sp>
        <p:nvSpPr>
          <p:cNvPr id="431" name="Google Shape;431;g285afdf803b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285afdf803b_0_1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Font typeface="Arial"/>
              <a:buChar char="•"/>
            </a:pPr>
            <a:r>
              <a:rPr lang="en-CA">
                <a:solidFill>
                  <a:srgbClr val="0F0F0F"/>
                </a:solidFill>
                <a:latin typeface="Roboto"/>
                <a:ea typeface="Roboto"/>
                <a:cs typeface="Roboto"/>
                <a:sym typeface="Roboto"/>
              </a:rPr>
              <a:t>https://jamesclear.com/continuous-improvement</a:t>
            </a:r>
            <a:endParaRPr>
              <a:solidFill>
                <a:srgbClr val="0F0F0F"/>
              </a:solidFill>
              <a:latin typeface="Roboto"/>
              <a:ea typeface="Roboto"/>
              <a:cs typeface="Roboto"/>
              <a:sym typeface="Roboto"/>
            </a:endParaRPr>
          </a:p>
        </p:txBody>
      </p:sp>
      <p:sp>
        <p:nvSpPr>
          <p:cNvPr id="431" name="Google Shape;431;g285afdf803b_0_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20443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61409b19d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4" name="Google Shape;634;g261409b19db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Strictly speaking, fundraising is [read definition].</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It's a simple concept</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And who will provide the funding you need to succeed?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29c5ab2fa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g29c5ab2faa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Strictly speaking, fundraising is [read definition].</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It's a simple concept</a:t>
            </a:r>
            <a:endParaRPr/>
          </a:p>
          <a:p>
            <a:pPr marL="342900" lvl="0" indent="-342900" algn="l" rtl="0">
              <a:lnSpc>
                <a:spcPct val="100000"/>
              </a:lnSpc>
              <a:spcBef>
                <a:spcPts val="0"/>
              </a:spcBef>
              <a:spcAft>
                <a:spcPts val="0"/>
              </a:spcAft>
              <a:buSzPts val="1400"/>
              <a:buFont typeface="Noto Sans Symbols"/>
              <a:buChar char="∙"/>
            </a:pPr>
            <a:r>
              <a:rPr lang="en-CA" sz="1800">
                <a:latin typeface="Calibri"/>
                <a:ea typeface="Calibri"/>
                <a:cs typeface="Calibri"/>
                <a:sym typeface="Calibri"/>
              </a:rPr>
              <a:t>And who will provide the funding you need to succeed?</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cxnSp>
        <p:nvCxnSpPr>
          <p:cNvPr id="16" name="Google Shape;16;p84"/>
          <p:cNvCxnSpPr/>
          <p:nvPr/>
        </p:nvCxnSpPr>
        <p:spPr>
          <a:xfrm rot="10800000">
            <a:off x="530816" y="5904855"/>
            <a:ext cx="4196167" cy="0"/>
          </a:xfrm>
          <a:prstGeom prst="straightConnector1">
            <a:avLst/>
          </a:prstGeom>
          <a:noFill/>
          <a:ln w="12700" cap="flat" cmpd="sng">
            <a:solidFill>
              <a:schemeClr val="lt1"/>
            </a:solidFill>
            <a:prstDash val="solid"/>
            <a:miter lim="800000"/>
            <a:headEnd type="none" w="sm" len="sm"/>
            <a:tailEnd type="none" w="sm" len="sm"/>
          </a:ln>
        </p:spPr>
      </p:cxnSp>
      <p:sp>
        <p:nvSpPr>
          <p:cNvPr id="17" name="Google Shape;17;p84"/>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84"/>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9" name="Google Shape;19;p84"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20" name="Google Shape;20;p84" descr="Logo&#10;&#10;Description automatically generated with low confidence"/>
          <p:cNvPicPr preferRelativeResize="0"/>
          <p:nvPr/>
        </p:nvPicPr>
        <p:blipFill rotWithShape="1">
          <a:blip r:embed="rId3">
            <a:alphaModFix/>
          </a:blip>
          <a:srcRect/>
          <a:stretch/>
        </p:blipFill>
        <p:spPr>
          <a:xfrm>
            <a:off x="601154" y="2102102"/>
            <a:ext cx="1954476" cy="117105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5"/>
        <p:cNvGrpSpPr/>
        <p:nvPr/>
      </p:nvGrpSpPr>
      <p:grpSpPr>
        <a:xfrm>
          <a:off x="0" y="0"/>
          <a:ext cx="0" cy="0"/>
          <a:chOff x="0" y="0"/>
          <a:chExt cx="0" cy="0"/>
        </a:xfrm>
      </p:grpSpPr>
      <p:sp>
        <p:nvSpPr>
          <p:cNvPr id="76" name="Google Shape;76;p13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37"/>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8" name="Google Shape;78;p13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137"/>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0" name="Google Shape;80;p137"/>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13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4"/>
        <p:cNvGrpSpPr/>
        <p:nvPr/>
      </p:nvGrpSpPr>
      <p:grpSpPr>
        <a:xfrm>
          <a:off x="0" y="0"/>
          <a:ext cx="0" cy="0"/>
          <a:chOff x="0" y="0"/>
          <a:chExt cx="0" cy="0"/>
        </a:xfrm>
      </p:grpSpPr>
      <p:sp>
        <p:nvSpPr>
          <p:cNvPr id="85" name="Google Shape;85;p1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3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9"/>
        <p:cNvGrpSpPr/>
        <p:nvPr/>
      </p:nvGrpSpPr>
      <p:grpSpPr>
        <a:xfrm>
          <a:off x="0" y="0"/>
          <a:ext cx="0" cy="0"/>
          <a:chOff x="0" y="0"/>
          <a:chExt cx="0" cy="0"/>
        </a:xfrm>
      </p:grpSpPr>
      <p:sp>
        <p:nvSpPr>
          <p:cNvPr id="90" name="Google Shape;90;p13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4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140"/>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40"/>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4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41"/>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41"/>
          <p:cNvSpPr>
            <a:spLocks noGrp="1"/>
          </p:cNvSpPr>
          <p:nvPr>
            <p:ph type="pic" idx="2"/>
          </p:nvPr>
        </p:nvSpPr>
        <p:spPr>
          <a:xfrm>
            <a:off x="5183188" y="987425"/>
            <a:ext cx="6172200" cy="4873500"/>
          </a:xfrm>
          <a:prstGeom prst="rect">
            <a:avLst/>
          </a:prstGeom>
          <a:noFill/>
          <a:ln>
            <a:noFill/>
          </a:ln>
        </p:spPr>
      </p:sp>
      <p:sp>
        <p:nvSpPr>
          <p:cNvPr id="103" name="Google Shape;103;p141"/>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4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4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14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4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42"/>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4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14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14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43"/>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143"/>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4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1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1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19"/>
        <p:cNvGrpSpPr/>
        <p:nvPr/>
      </p:nvGrpSpPr>
      <p:grpSpPr>
        <a:xfrm>
          <a:off x="0" y="0"/>
          <a:ext cx="0" cy="0"/>
          <a:chOff x="0" y="0"/>
          <a:chExt cx="0" cy="0"/>
        </a:xfrm>
      </p:grpSpPr>
      <p:pic>
        <p:nvPicPr>
          <p:cNvPr id="120" name="Google Shape;120;p144" descr="A picture containing text&#10;&#10;Description automatically generated"/>
          <p:cNvPicPr preferRelativeResize="0"/>
          <p:nvPr/>
        </p:nvPicPr>
        <p:blipFill rotWithShape="1">
          <a:blip r:embed="rId2">
            <a:alphaModFix/>
          </a:blip>
          <a:srcRect/>
          <a:stretch/>
        </p:blipFill>
        <p:spPr>
          <a:xfrm>
            <a:off x="337428" y="1735734"/>
            <a:ext cx="11722136" cy="3915194"/>
          </a:xfrm>
          <a:prstGeom prst="rect">
            <a:avLst/>
          </a:prstGeom>
          <a:noFill/>
          <a:ln>
            <a:noFill/>
          </a:ln>
        </p:spPr>
      </p:pic>
      <p:sp>
        <p:nvSpPr>
          <p:cNvPr id="121" name="Google Shape;121;p144"/>
          <p:cNvSpPr txBox="1">
            <a:spLocks noGrp="1"/>
          </p:cNvSpPr>
          <p:nvPr>
            <p:ph type="body" idx="1"/>
          </p:nvPr>
        </p:nvSpPr>
        <p:spPr>
          <a:xfrm>
            <a:off x="3505199" y="22945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144"/>
          <p:cNvSpPr txBox="1">
            <a:spLocks noGrp="1"/>
          </p:cNvSpPr>
          <p:nvPr>
            <p:ph type="subTitle" idx="2"/>
          </p:nvPr>
        </p:nvSpPr>
        <p:spPr>
          <a:xfrm>
            <a:off x="3505199" y="1404129"/>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23" name="Google Shape;123;p144"/>
          <p:cNvSpPr txBox="1">
            <a:spLocks noGrp="1"/>
          </p:cNvSpPr>
          <p:nvPr>
            <p:ph type="body" idx="3"/>
          </p:nvPr>
        </p:nvSpPr>
        <p:spPr>
          <a:xfrm>
            <a:off x="3505199" y="316466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44"/>
          <p:cNvSpPr txBox="1">
            <a:spLocks noGrp="1"/>
          </p:cNvSpPr>
          <p:nvPr>
            <p:ph type="body" idx="4"/>
          </p:nvPr>
        </p:nvSpPr>
        <p:spPr>
          <a:xfrm>
            <a:off x="3505199" y="4028596"/>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144"/>
          <p:cNvSpPr txBox="1">
            <a:spLocks noGrp="1"/>
          </p:cNvSpPr>
          <p:nvPr>
            <p:ph type="body" idx="5"/>
          </p:nvPr>
        </p:nvSpPr>
        <p:spPr>
          <a:xfrm>
            <a:off x="3505199" y="4892524"/>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6" name="Google Shape;126;p144"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pact Statement Slide_3">
  <p:cSld name="Impact Statement Slide_3">
    <p:spTree>
      <p:nvGrpSpPr>
        <p:cNvPr id="1" name="Shape 127"/>
        <p:cNvGrpSpPr/>
        <p:nvPr/>
      </p:nvGrpSpPr>
      <p:grpSpPr>
        <a:xfrm>
          <a:off x="0" y="0"/>
          <a:ext cx="0" cy="0"/>
          <a:chOff x="0" y="0"/>
          <a:chExt cx="0" cy="0"/>
        </a:xfrm>
      </p:grpSpPr>
      <p:sp>
        <p:nvSpPr>
          <p:cNvPr id="128" name="Google Shape;128;p145"/>
          <p:cNvSpPr txBox="1">
            <a:spLocks noGrp="1"/>
          </p:cNvSpPr>
          <p:nvPr>
            <p:ph type="subTitle" idx="1"/>
          </p:nvPr>
        </p:nvSpPr>
        <p:spPr>
          <a:xfrm>
            <a:off x="6405967" y="2383048"/>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3E3E3E"/>
              </a:buClr>
              <a:buSzPts val="3600"/>
              <a:buNone/>
              <a:defRPr sz="3600" b="1">
                <a:solidFill>
                  <a:srgbClr val="3E3E3E"/>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29" name="Google Shape;129;p145"/>
          <p:cNvPicPr preferRelativeResize="0"/>
          <p:nvPr/>
        </p:nvPicPr>
        <p:blipFill rotWithShape="1">
          <a:blip r:embed="rId2">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130"/>
        <p:cNvGrpSpPr/>
        <p:nvPr/>
      </p:nvGrpSpPr>
      <p:grpSpPr>
        <a:xfrm>
          <a:off x="0" y="0"/>
          <a:ext cx="0" cy="0"/>
          <a:chOff x="0" y="0"/>
          <a:chExt cx="0" cy="0"/>
        </a:xfrm>
      </p:grpSpPr>
      <p:pic>
        <p:nvPicPr>
          <p:cNvPr id="131" name="Google Shape;131;p146"/>
          <p:cNvPicPr preferRelativeResize="0"/>
          <p:nvPr/>
        </p:nvPicPr>
        <p:blipFill rotWithShape="1">
          <a:blip r:embed="rId2">
            <a:alphaModFix/>
          </a:blip>
          <a:srcRect/>
          <a:stretch/>
        </p:blipFill>
        <p:spPr>
          <a:xfrm>
            <a:off x="-14202225" y="0"/>
            <a:ext cx="19829649" cy="6870116"/>
          </a:xfrm>
          <a:prstGeom prst="rect">
            <a:avLst/>
          </a:prstGeom>
          <a:noFill/>
          <a:ln>
            <a:noFill/>
          </a:ln>
        </p:spPr>
      </p:pic>
      <p:sp>
        <p:nvSpPr>
          <p:cNvPr id="132" name="Google Shape;132;p146"/>
          <p:cNvSpPr txBox="1">
            <a:spLocks noGrp="1"/>
          </p:cNvSpPr>
          <p:nvPr>
            <p:ph type="body" idx="1"/>
          </p:nvPr>
        </p:nvSpPr>
        <p:spPr>
          <a:xfrm>
            <a:off x="6962714" y="2158835"/>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46"/>
          <p:cNvSpPr txBox="1">
            <a:spLocks noGrp="1"/>
          </p:cNvSpPr>
          <p:nvPr>
            <p:ph type="subTitle" idx="2"/>
          </p:nvPr>
        </p:nvSpPr>
        <p:spPr>
          <a:xfrm>
            <a:off x="6962714" y="1165432"/>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34" name="Google Shape;134;p146"/>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135" name="Google Shape;135;p14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27"/>
        <p:cNvGrpSpPr/>
        <p:nvPr/>
      </p:nvGrpSpPr>
      <p:grpSpPr>
        <a:xfrm>
          <a:off x="0" y="0"/>
          <a:ext cx="0" cy="0"/>
          <a:chOff x="0" y="0"/>
          <a:chExt cx="0" cy="0"/>
        </a:xfrm>
      </p:grpSpPr>
      <p:pic>
        <p:nvPicPr>
          <p:cNvPr id="28" name="Google Shape;28;p86"/>
          <p:cNvPicPr preferRelativeResize="0"/>
          <p:nvPr/>
        </p:nvPicPr>
        <p:blipFill rotWithShape="1">
          <a:blip r:embed="rId2">
            <a:alphaModFix/>
          </a:blip>
          <a:srcRect/>
          <a:stretch/>
        </p:blipFill>
        <p:spPr>
          <a:xfrm>
            <a:off x="-4334480" y="-5119351"/>
            <a:ext cx="11171655" cy="11171655"/>
          </a:xfrm>
          <a:prstGeom prst="rect">
            <a:avLst/>
          </a:prstGeom>
          <a:noFill/>
          <a:ln>
            <a:noFill/>
          </a:ln>
        </p:spPr>
      </p:pic>
      <p:sp>
        <p:nvSpPr>
          <p:cNvPr id="29" name="Google Shape;29;p86"/>
          <p:cNvSpPr txBox="1">
            <a:spLocks noGrp="1"/>
          </p:cNvSpPr>
          <p:nvPr>
            <p:ph type="body" idx="1"/>
          </p:nvPr>
        </p:nvSpPr>
        <p:spPr>
          <a:xfrm>
            <a:off x="6096000" y="195923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subTitle" idx="2"/>
          </p:nvPr>
        </p:nvSpPr>
        <p:spPr>
          <a:xfrm>
            <a:off x="242736" y="3164668"/>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 name="Google Shape;31;p86"/>
          <p:cNvSpPr txBox="1">
            <a:spLocks noGrp="1"/>
          </p:cNvSpPr>
          <p:nvPr>
            <p:ph type="body" idx="3"/>
          </p:nvPr>
        </p:nvSpPr>
        <p:spPr>
          <a:xfrm>
            <a:off x="6096000" y="28294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86"/>
          <p:cNvSpPr txBox="1">
            <a:spLocks noGrp="1"/>
          </p:cNvSpPr>
          <p:nvPr>
            <p:ph type="body" idx="4"/>
          </p:nvPr>
        </p:nvSpPr>
        <p:spPr>
          <a:xfrm>
            <a:off x="6096000" y="3693331"/>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86"/>
          <p:cNvSpPr txBox="1">
            <a:spLocks noGrp="1"/>
          </p:cNvSpPr>
          <p:nvPr>
            <p:ph type="body" idx="5"/>
          </p:nvPr>
        </p:nvSpPr>
        <p:spPr>
          <a:xfrm>
            <a:off x="6096000" y="4557259"/>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 name="Google Shape;34;p8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lumns">
  <p:cSld name="Columns">
    <p:spTree>
      <p:nvGrpSpPr>
        <p:cNvPr id="1" name="Shape 136"/>
        <p:cNvGrpSpPr/>
        <p:nvPr/>
      </p:nvGrpSpPr>
      <p:grpSpPr>
        <a:xfrm>
          <a:off x="0" y="0"/>
          <a:ext cx="0" cy="0"/>
          <a:chOff x="0" y="0"/>
          <a:chExt cx="0" cy="0"/>
        </a:xfrm>
      </p:grpSpPr>
      <p:sp>
        <p:nvSpPr>
          <p:cNvPr id="137" name="Google Shape;137;p147"/>
          <p:cNvSpPr txBox="1">
            <a:spLocks noGrp="1"/>
          </p:cNvSpPr>
          <p:nvPr>
            <p:ph type="body" idx="1"/>
          </p:nvPr>
        </p:nvSpPr>
        <p:spPr>
          <a:xfrm>
            <a:off x="1007390"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147"/>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39" name="Google Shape;139;p147"/>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140" name="Google Shape;140;p147"/>
          <p:cNvSpPr txBox="1">
            <a:spLocks noGrp="1"/>
          </p:cNvSpPr>
          <p:nvPr>
            <p:ph type="body" idx="3"/>
          </p:nvPr>
        </p:nvSpPr>
        <p:spPr>
          <a:xfrm>
            <a:off x="5811865"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1" name="Google Shape;141;p147"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42"/>
        <p:cNvGrpSpPr/>
        <p:nvPr/>
      </p:nvGrpSpPr>
      <p:grpSpPr>
        <a:xfrm>
          <a:off x="0" y="0"/>
          <a:ext cx="0" cy="0"/>
          <a:chOff x="0" y="0"/>
          <a:chExt cx="0" cy="0"/>
        </a:xfrm>
      </p:grpSpPr>
      <p:cxnSp>
        <p:nvCxnSpPr>
          <p:cNvPr id="143" name="Google Shape;143;p148"/>
          <p:cNvCxnSpPr/>
          <p:nvPr/>
        </p:nvCxnSpPr>
        <p:spPr>
          <a:xfrm rot="10800000">
            <a:off x="530883" y="5904855"/>
            <a:ext cx="4196100" cy="0"/>
          </a:xfrm>
          <a:prstGeom prst="straightConnector1">
            <a:avLst/>
          </a:prstGeom>
          <a:noFill/>
          <a:ln w="12700" cap="flat" cmpd="sng">
            <a:solidFill>
              <a:schemeClr val="lt1"/>
            </a:solidFill>
            <a:prstDash val="solid"/>
            <a:miter lim="800000"/>
            <a:headEnd type="none" w="sm" len="sm"/>
            <a:tailEnd type="none" w="sm" len="sm"/>
          </a:ln>
        </p:spPr>
      </p:cxnSp>
      <p:sp>
        <p:nvSpPr>
          <p:cNvPr id="144" name="Google Shape;144;p148"/>
          <p:cNvSpPr txBox="1">
            <a:spLocks noGrp="1"/>
          </p:cNvSpPr>
          <p:nvPr>
            <p:ph type="subTitle" idx="1"/>
          </p:nvPr>
        </p:nvSpPr>
        <p:spPr>
          <a:xfrm>
            <a:off x="546314" y="3721641"/>
            <a:ext cx="6197700" cy="787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5" name="Google Shape;145;p148"/>
          <p:cNvSpPr txBox="1">
            <a:spLocks noGrp="1"/>
          </p:cNvSpPr>
          <p:nvPr>
            <p:ph type="body" idx="2"/>
          </p:nvPr>
        </p:nvSpPr>
        <p:spPr>
          <a:xfrm>
            <a:off x="10380125" y="5455402"/>
            <a:ext cx="1571700" cy="328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46" name="Google Shape;146;p148"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147" name="Google Shape;147;p148" descr="Logo&#10;&#10;Description automatically generated with low confidence"/>
          <p:cNvPicPr preferRelativeResize="0"/>
          <p:nvPr/>
        </p:nvPicPr>
        <p:blipFill rotWithShape="1">
          <a:blip r:embed="rId3">
            <a:alphaModFix/>
          </a:blip>
          <a:srcRect/>
          <a:stretch/>
        </p:blipFill>
        <p:spPr>
          <a:xfrm>
            <a:off x="601154" y="2102102"/>
            <a:ext cx="1954474" cy="117105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154"/>
        <p:cNvGrpSpPr/>
        <p:nvPr/>
      </p:nvGrpSpPr>
      <p:grpSpPr>
        <a:xfrm>
          <a:off x="0" y="0"/>
          <a:ext cx="0" cy="0"/>
          <a:chOff x="0" y="0"/>
          <a:chExt cx="0" cy="0"/>
        </a:xfrm>
      </p:grpSpPr>
      <p:sp>
        <p:nvSpPr>
          <p:cNvPr id="155" name="Google Shape;155;p89"/>
          <p:cNvSpPr txBox="1">
            <a:spLocks noGrp="1"/>
          </p:cNvSpPr>
          <p:nvPr>
            <p:ph type="body" idx="1"/>
          </p:nvPr>
        </p:nvSpPr>
        <p:spPr>
          <a:xfrm>
            <a:off x="1007390" y="2076773"/>
            <a:ext cx="9236990"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89"/>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57" name="Google Shape;157;p89"/>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158" name="Google Shape;158;p89"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59"/>
        <p:cNvGrpSpPr/>
        <p:nvPr/>
      </p:nvGrpSpPr>
      <p:grpSpPr>
        <a:xfrm>
          <a:off x="0" y="0"/>
          <a:ext cx="0" cy="0"/>
          <a:chOff x="0" y="0"/>
          <a:chExt cx="0" cy="0"/>
        </a:xfrm>
      </p:grpSpPr>
      <p:pic>
        <p:nvPicPr>
          <p:cNvPr id="160" name="Google Shape;160;p165" descr="A picture containing text&#10;&#10;Description automatically generated"/>
          <p:cNvPicPr preferRelativeResize="0"/>
          <p:nvPr/>
        </p:nvPicPr>
        <p:blipFill rotWithShape="1">
          <a:blip r:embed="rId2">
            <a:alphaModFix/>
          </a:blip>
          <a:srcRect/>
          <a:stretch/>
        </p:blipFill>
        <p:spPr>
          <a:xfrm>
            <a:off x="337428" y="1735734"/>
            <a:ext cx="11722137" cy="3915193"/>
          </a:xfrm>
          <a:prstGeom prst="rect">
            <a:avLst/>
          </a:prstGeom>
          <a:noFill/>
          <a:ln>
            <a:noFill/>
          </a:ln>
        </p:spPr>
      </p:pic>
      <p:sp>
        <p:nvSpPr>
          <p:cNvPr id="161" name="Google Shape;161;p165"/>
          <p:cNvSpPr txBox="1">
            <a:spLocks noGrp="1"/>
          </p:cNvSpPr>
          <p:nvPr>
            <p:ph type="body" idx="1"/>
          </p:nvPr>
        </p:nvSpPr>
        <p:spPr>
          <a:xfrm>
            <a:off x="3505199" y="2294503"/>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2" name="Google Shape;162;p165"/>
          <p:cNvSpPr txBox="1">
            <a:spLocks noGrp="1"/>
          </p:cNvSpPr>
          <p:nvPr>
            <p:ph type="subTitle" idx="2"/>
          </p:nvPr>
        </p:nvSpPr>
        <p:spPr>
          <a:xfrm>
            <a:off x="3505199" y="1404129"/>
            <a:ext cx="5181600" cy="5286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3" name="Google Shape;163;p165"/>
          <p:cNvSpPr txBox="1">
            <a:spLocks noGrp="1"/>
          </p:cNvSpPr>
          <p:nvPr>
            <p:ph type="body" idx="3"/>
          </p:nvPr>
        </p:nvSpPr>
        <p:spPr>
          <a:xfrm>
            <a:off x="3505199" y="3164668"/>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165"/>
          <p:cNvSpPr txBox="1">
            <a:spLocks noGrp="1"/>
          </p:cNvSpPr>
          <p:nvPr>
            <p:ph type="body" idx="4"/>
          </p:nvPr>
        </p:nvSpPr>
        <p:spPr>
          <a:xfrm>
            <a:off x="3505199" y="4028596"/>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165"/>
          <p:cNvSpPr txBox="1">
            <a:spLocks noGrp="1"/>
          </p:cNvSpPr>
          <p:nvPr>
            <p:ph type="body" idx="5"/>
          </p:nvPr>
        </p:nvSpPr>
        <p:spPr>
          <a:xfrm>
            <a:off x="3505199" y="4892524"/>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66" name="Google Shape;166;p165"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_Agenda">
  <p:cSld name="2_Agenda">
    <p:spTree>
      <p:nvGrpSpPr>
        <p:cNvPr id="1" name="Shape 167"/>
        <p:cNvGrpSpPr/>
        <p:nvPr/>
      </p:nvGrpSpPr>
      <p:grpSpPr>
        <a:xfrm>
          <a:off x="0" y="0"/>
          <a:ext cx="0" cy="0"/>
          <a:chOff x="0" y="0"/>
          <a:chExt cx="0" cy="0"/>
        </a:xfrm>
      </p:grpSpPr>
      <p:pic>
        <p:nvPicPr>
          <p:cNvPr id="168" name="Google Shape;168;p166"/>
          <p:cNvPicPr preferRelativeResize="0"/>
          <p:nvPr/>
        </p:nvPicPr>
        <p:blipFill rotWithShape="1">
          <a:blip r:embed="rId2">
            <a:alphaModFix/>
          </a:blip>
          <a:srcRect/>
          <a:stretch/>
        </p:blipFill>
        <p:spPr>
          <a:xfrm>
            <a:off x="-4334480" y="-5119351"/>
            <a:ext cx="11171655" cy="11171655"/>
          </a:xfrm>
          <a:prstGeom prst="rect">
            <a:avLst/>
          </a:prstGeom>
          <a:noFill/>
          <a:ln>
            <a:noFill/>
          </a:ln>
        </p:spPr>
      </p:pic>
      <p:sp>
        <p:nvSpPr>
          <p:cNvPr id="169" name="Google Shape;169;p166"/>
          <p:cNvSpPr txBox="1">
            <a:spLocks noGrp="1"/>
          </p:cNvSpPr>
          <p:nvPr>
            <p:ph type="body" idx="1"/>
          </p:nvPr>
        </p:nvSpPr>
        <p:spPr>
          <a:xfrm>
            <a:off x="6096000" y="1959238"/>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166"/>
          <p:cNvSpPr txBox="1">
            <a:spLocks noGrp="1"/>
          </p:cNvSpPr>
          <p:nvPr>
            <p:ph type="subTitle" idx="2"/>
          </p:nvPr>
        </p:nvSpPr>
        <p:spPr>
          <a:xfrm>
            <a:off x="242736" y="3164668"/>
            <a:ext cx="5181600" cy="5286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1" name="Google Shape;171;p166"/>
          <p:cNvSpPr txBox="1">
            <a:spLocks noGrp="1"/>
          </p:cNvSpPr>
          <p:nvPr>
            <p:ph type="body" idx="3"/>
          </p:nvPr>
        </p:nvSpPr>
        <p:spPr>
          <a:xfrm>
            <a:off x="6096000" y="2829403"/>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166"/>
          <p:cNvSpPr txBox="1">
            <a:spLocks noGrp="1"/>
          </p:cNvSpPr>
          <p:nvPr>
            <p:ph type="body" idx="4"/>
          </p:nvPr>
        </p:nvSpPr>
        <p:spPr>
          <a:xfrm>
            <a:off x="6096000" y="3693331"/>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166"/>
          <p:cNvSpPr txBox="1">
            <a:spLocks noGrp="1"/>
          </p:cNvSpPr>
          <p:nvPr>
            <p:ph type="body" idx="5"/>
          </p:nvPr>
        </p:nvSpPr>
        <p:spPr>
          <a:xfrm>
            <a:off x="6096000" y="4557259"/>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4" name="Google Shape;174;p16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75"/>
        <p:cNvGrpSpPr/>
        <p:nvPr/>
      </p:nvGrpSpPr>
      <p:grpSpPr>
        <a:xfrm>
          <a:off x="0" y="0"/>
          <a:ext cx="0" cy="0"/>
          <a:chOff x="0" y="0"/>
          <a:chExt cx="0" cy="0"/>
        </a:xfrm>
      </p:grpSpPr>
      <p:pic>
        <p:nvPicPr>
          <p:cNvPr id="176" name="Google Shape;176;p167" descr="A picture containing text&#10;&#10;Description automatically generated"/>
          <p:cNvPicPr preferRelativeResize="0"/>
          <p:nvPr/>
        </p:nvPicPr>
        <p:blipFill rotWithShape="1">
          <a:blip r:embed="rId2">
            <a:alphaModFix/>
          </a:blip>
          <a:srcRect/>
          <a:stretch/>
        </p:blipFill>
        <p:spPr>
          <a:xfrm>
            <a:off x="-375837" y="1334357"/>
            <a:ext cx="12567837" cy="4189279"/>
          </a:xfrm>
          <a:prstGeom prst="rect">
            <a:avLst/>
          </a:prstGeom>
          <a:noFill/>
          <a:ln>
            <a:noFill/>
          </a:ln>
        </p:spPr>
      </p:pic>
      <p:sp>
        <p:nvSpPr>
          <p:cNvPr id="177" name="Google Shape;177;p167"/>
          <p:cNvSpPr txBox="1">
            <a:spLocks noGrp="1"/>
          </p:cNvSpPr>
          <p:nvPr>
            <p:ph type="subTitle" idx="1"/>
          </p:nvPr>
        </p:nvSpPr>
        <p:spPr>
          <a:xfrm>
            <a:off x="2790124" y="3162020"/>
            <a:ext cx="6611750" cy="53395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8" name="Google Shape;178;p167" descr="A black and white logo&#10;&#10;Description automatically generated with low confidence"/>
          <p:cNvPicPr preferRelativeResize="0"/>
          <p:nvPr/>
        </p:nvPicPr>
        <p:blipFill rotWithShape="1">
          <a:blip r:embed="rId3">
            <a:alphaModFix/>
          </a:blip>
          <a:srcRect/>
          <a:stretch/>
        </p:blipFill>
        <p:spPr>
          <a:xfrm>
            <a:off x="263057" y="6291264"/>
            <a:ext cx="899320" cy="36698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pact Statement Slide">
  <p:cSld name="Impact Statement Slide">
    <p:spTree>
      <p:nvGrpSpPr>
        <p:cNvPr id="1" name="Shape 179"/>
        <p:cNvGrpSpPr/>
        <p:nvPr/>
      </p:nvGrpSpPr>
      <p:grpSpPr>
        <a:xfrm>
          <a:off x="0" y="0"/>
          <a:ext cx="0" cy="0"/>
          <a:chOff x="0" y="0"/>
          <a:chExt cx="0" cy="0"/>
        </a:xfrm>
      </p:grpSpPr>
      <p:sp>
        <p:nvSpPr>
          <p:cNvPr id="180" name="Google Shape;180;p168"/>
          <p:cNvSpPr txBox="1">
            <a:spLocks noGrp="1"/>
          </p:cNvSpPr>
          <p:nvPr>
            <p:ph type="subTitle" idx="1"/>
          </p:nvPr>
        </p:nvSpPr>
        <p:spPr>
          <a:xfrm>
            <a:off x="6339236" y="2369395"/>
            <a:ext cx="4928031" cy="211921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1" name="Google Shape;181;p168" descr="Logo, icon&#10;&#10;Description automatically generated"/>
          <p:cNvPicPr preferRelativeResize="0"/>
          <p:nvPr/>
        </p:nvPicPr>
        <p:blipFill rotWithShape="1">
          <a:blip r:embed="rId2">
            <a:alphaModFix/>
          </a:blip>
          <a:srcRect/>
          <a:stretch/>
        </p:blipFill>
        <p:spPr>
          <a:xfrm>
            <a:off x="263056" y="6291264"/>
            <a:ext cx="899320" cy="366987"/>
          </a:xfrm>
          <a:prstGeom prst="rect">
            <a:avLst/>
          </a:prstGeom>
          <a:noFill/>
          <a:ln>
            <a:noFill/>
          </a:ln>
        </p:spPr>
      </p:pic>
      <p:pic>
        <p:nvPicPr>
          <p:cNvPr id="182" name="Google Shape;182;p168"/>
          <p:cNvPicPr preferRelativeResize="0"/>
          <p:nvPr/>
        </p:nvPicPr>
        <p:blipFill rotWithShape="1">
          <a:blip r:embed="rId3">
            <a:alphaModFix/>
          </a:blip>
          <a:srcRect/>
          <a:stretch/>
        </p:blipFill>
        <p:spPr>
          <a:xfrm rot="10800000">
            <a:off x="-2083124" y="2369395"/>
            <a:ext cx="11460804" cy="1146080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pact Statement Slide_3">
  <p:cSld name="Impact Statement Slide_3">
    <p:spTree>
      <p:nvGrpSpPr>
        <p:cNvPr id="1" name="Shape 183"/>
        <p:cNvGrpSpPr/>
        <p:nvPr/>
      </p:nvGrpSpPr>
      <p:grpSpPr>
        <a:xfrm>
          <a:off x="0" y="0"/>
          <a:ext cx="0" cy="0"/>
          <a:chOff x="0" y="0"/>
          <a:chExt cx="0" cy="0"/>
        </a:xfrm>
      </p:grpSpPr>
      <p:sp>
        <p:nvSpPr>
          <p:cNvPr id="184" name="Google Shape;184;p169"/>
          <p:cNvSpPr txBox="1">
            <a:spLocks noGrp="1"/>
          </p:cNvSpPr>
          <p:nvPr>
            <p:ph type="subTitle" idx="1"/>
          </p:nvPr>
        </p:nvSpPr>
        <p:spPr>
          <a:xfrm>
            <a:off x="6405967" y="2383048"/>
            <a:ext cx="4928031" cy="211921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3E3E3E"/>
              </a:buClr>
              <a:buSzPts val="3600"/>
              <a:buNone/>
              <a:defRPr sz="3600" b="1">
                <a:solidFill>
                  <a:srgbClr val="3E3E3E"/>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5" name="Google Shape;185;p169"/>
          <p:cNvPicPr preferRelativeResize="0"/>
          <p:nvPr/>
        </p:nvPicPr>
        <p:blipFill rotWithShape="1">
          <a:blip r:embed="rId2">
            <a:alphaModFix/>
          </a:blip>
          <a:srcRect/>
          <a:stretch/>
        </p:blipFill>
        <p:spPr>
          <a:xfrm rot="10800000">
            <a:off x="-2083124" y="2369395"/>
            <a:ext cx="11460804" cy="114608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186"/>
        <p:cNvGrpSpPr/>
        <p:nvPr/>
      </p:nvGrpSpPr>
      <p:grpSpPr>
        <a:xfrm>
          <a:off x="0" y="0"/>
          <a:ext cx="0" cy="0"/>
          <a:chOff x="0" y="0"/>
          <a:chExt cx="0" cy="0"/>
        </a:xfrm>
      </p:grpSpPr>
      <p:sp>
        <p:nvSpPr>
          <p:cNvPr id="187" name="Google Shape;187;p170"/>
          <p:cNvSpPr txBox="1">
            <a:spLocks noGrp="1"/>
          </p:cNvSpPr>
          <p:nvPr>
            <p:ph type="body" idx="1"/>
          </p:nvPr>
        </p:nvSpPr>
        <p:spPr>
          <a:xfrm>
            <a:off x="1007391" y="2076773"/>
            <a:ext cx="4448012"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170"/>
          <p:cNvSpPr txBox="1">
            <a:spLocks noGrp="1"/>
          </p:cNvSpPr>
          <p:nvPr>
            <p:ph type="subTitle" idx="2"/>
          </p:nvPr>
        </p:nvSpPr>
        <p:spPr>
          <a:xfrm>
            <a:off x="1007391" y="1083370"/>
            <a:ext cx="4448012"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89" name="Google Shape;189;p170"/>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sp>
        <p:nvSpPr>
          <p:cNvPr id="190" name="Google Shape;190;p170"/>
          <p:cNvSpPr>
            <a:spLocks noGrp="1"/>
          </p:cNvSpPr>
          <p:nvPr>
            <p:ph type="clipArt" idx="3"/>
          </p:nvPr>
        </p:nvSpPr>
        <p:spPr>
          <a:xfrm>
            <a:off x="6096000" y="0"/>
            <a:ext cx="6096000" cy="6858000"/>
          </a:xfrm>
          <a:prstGeom prst="rect">
            <a:avLst/>
          </a:prstGeom>
          <a:noFill/>
          <a:ln>
            <a:noFill/>
          </a:ln>
        </p:spPr>
      </p:sp>
      <p:pic>
        <p:nvPicPr>
          <p:cNvPr id="191" name="Google Shape;191;p170"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Image and content">
  <p:cSld name="1_Image and content">
    <p:spTree>
      <p:nvGrpSpPr>
        <p:cNvPr id="1" name="Shape 192"/>
        <p:cNvGrpSpPr/>
        <p:nvPr/>
      </p:nvGrpSpPr>
      <p:grpSpPr>
        <a:xfrm>
          <a:off x="0" y="0"/>
          <a:ext cx="0" cy="0"/>
          <a:chOff x="0" y="0"/>
          <a:chExt cx="0" cy="0"/>
        </a:xfrm>
      </p:grpSpPr>
      <p:pic>
        <p:nvPicPr>
          <p:cNvPr id="193" name="Google Shape;193;p171"/>
          <p:cNvPicPr preferRelativeResize="0"/>
          <p:nvPr/>
        </p:nvPicPr>
        <p:blipFill rotWithShape="1">
          <a:blip r:embed="rId2">
            <a:alphaModFix/>
          </a:blip>
          <a:srcRect/>
          <a:stretch/>
        </p:blipFill>
        <p:spPr>
          <a:xfrm>
            <a:off x="-14202225" y="0"/>
            <a:ext cx="19829648" cy="6870115"/>
          </a:xfrm>
          <a:prstGeom prst="rect">
            <a:avLst/>
          </a:prstGeom>
          <a:noFill/>
          <a:ln>
            <a:noFill/>
          </a:ln>
        </p:spPr>
      </p:pic>
      <p:sp>
        <p:nvSpPr>
          <p:cNvPr id="194" name="Google Shape;194;p171"/>
          <p:cNvSpPr txBox="1">
            <a:spLocks noGrp="1"/>
          </p:cNvSpPr>
          <p:nvPr>
            <p:ph type="body" idx="1"/>
          </p:nvPr>
        </p:nvSpPr>
        <p:spPr>
          <a:xfrm>
            <a:off x="6962714" y="2158835"/>
            <a:ext cx="4448012"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171"/>
          <p:cNvSpPr txBox="1">
            <a:spLocks noGrp="1"/>
          </p:cNvSpPr>
          <p:nvPr>
            <p:ph type="subTitle" idx="2"/>
          </p:nvPr>
        </p:nvSpPr>
        <p:spPr>
          <a:xfrm>
            <a:off x="6962714" y="1165432"/>
            <a:ext cx="4448012"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96" name="Google Shape;196;p171"/>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197" name="Google Shape;197;p171"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35"/>
        <p:cNvGrpSpPr/>
        <p:nvPr/>
      </p:nvGrpSpPr>
      <p:grpSpPr>
        <a:xfrm>
          <a:off x="0" y="0"/>
          <a:ext cx="0" cy="0"/>
          <a:chOff x="0" y="0"/>
          <a:chExt cx="0" cy="0"/>
        </a:xfrm>
      </p:grpSpPr>
      <p:pic>
        <p:nvPicPr>
          <p:cNvPr id="36" name="Google Shape;36;p87" descr="A picture containing text&#10;&#10;Description automatically generated"/>
          <p:cNvPicPr preferRelativeResize="0"/>
          <p:nvPr/>
        </p:nvPicPr>
        <p:blipFill rotWithShape="1">
          <a:blip r:embed="rId2">
            <a:alphaModFix/>
          </a:blip>
          <a:srcRect/>
          <a:stretch/>
        </p:blipFill>
        <p:spPr>
          <a:xfrm>
            <a:off x="-375837" y="1334357"/>
            <a:ext cx="12567836" cy="4189279"/>
          </a:xfrm>
          <a:prstGeom prst="rect">
            <a:avLst/>
          </a:prstGeom>
          <a:noFill/>
          <a:ln>
            <a:noFill/>
          </a:ln>
        </p:spPr>
      </p:pic>
      <p:sp>
        <p:nvSpPr>
          <p:cNvPr id="37" name="Google Shape;37;p87"/>
          <p:cNvSpPr txBox="1">
            <a:spLocks noGrp="1"/>
          </p:cNvSpPr>
          <p:nvPr>
            <p:ph type="subTitle" idx="1"/>
          </p:nvPr>
        </p:nvSpPr>
        <p:spPr>
          <a:xfrm>
            <a:off x="2790124" y="3162020"/>
            <a:ext cx="6611700" cy="534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8" name="Google Shape;38;p87" descr="A black and white logo&#10;&#10;Description automatically generated with low confidence"/>
          <p:cNvPicPr preferRelativeResize="0"/>
          <p:nvPr/>
        </p:nvPicPr>
        <p:blipFill rotWithShape="1">
          <a:blip r:embed="rId3">
            <a:alphaModFix/>
          </a:blip>
          <a:srcRect/>
          <a:stretch/>
        </p:blipFill>
        <p:spPr>
          <a:xfrm>
            <a:off x="263057" y="6291264"/>
            <a:ext cx="899319" cy="36698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lumns">
  <p:cSld name="Columns">
    <p:spTree>
      <p:nvGrpSpPr>
        <p:cNvPr id="1" name="Shape 198"/>
        <p:cNvGrpSpPr/>
        <p:nvPr/>
      </p:nvGrpSpPr>
      <p:grpSpPr>
        <a:xfrm>
          <a:off x="0" y="0"/>
          <a:ext cx="0" cy="0"/>
          <a:chOff x="0" y="0"/>
          <a:chExt cx="0" cy="0"/>
        </a:xfrm>
      </p:grpSpPr>
      <p:sp>
        <p:nvSpPr>
          <p:cNvPr id="199" name="Google Shape;199;p172"/>
          <p:cNvSpPr txBox="1">
            <a:spLocks noGrp="1"/>
          </p:cNvSpPr>
          <p:nvPr>
            <p:ph type="body" idx="1"/>
          </p:nvPr>
        </p:nvSpPr>
        <p:spPr>
          <a:xfrm>
            <a:off x="1007390" y="2076773"/>
            <a:ext cx="4432515"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 name="Google Shape;200;p172"/>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01" name="Google Shape;201;p172"/>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sp>
        <p:nvSpPr>
          <p:cNvPr id="202" name="Google Shape;202;p172"/>
          <p:cNvSpPr txBox="1">
            <a:spLocks noGrp="1"/>
          </p:cNvSpPr>
          <p:nvPr>
            <p:ph type="body" idx="3"/>
          </p:nvPr>
        </p:nvSpPr>
        <p:spPr>
          <a:xfrm>
            <a:off x="5811865" y="2076773"/>
            <a:ext cx="4432515"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03" name="Google Shape;203;p172"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04"/>
        <p:cNvGrpSpPr/>
        <p:nvPr/>
      </p:nvGrpSpPr>
      <p:grpSpPr>
        <a:xfrm>
          <a:off x="0" y="0"/>
          <a:ext cx="0" cy="0"/>
          <a:chOff x="0" y="0"/>
          <a:chExt cx="0" cy="0"/>
        </a:xfrm>
      </p:grpSpPr>
      <p:cxnSp>
        <p:nvCxnSpPr>
          <p:cNvPr id="205" name="Google Shape;205;p173"/>
          <p:cNvCxnSpPr/>
          <p:nvPr/>
        </p:nvCxnSpPr>
        <p:spPr>
          <a:xfrm rot="10800000">
            <a:off x="530816" y="5904855"/>
            <a:ext cx="4196167" cy="0"/>
          </a:xfrm>
          <a:prstGeom prst="straightConnector1">
            <a:avLst/>
          </a:prstGeom>
          <a:noFill/>
          <a:ln w="12700" cap="flat" cmpd="sng">
            <a:solidFill>
              <a:schemeClr val="lt1"/>
            </a:solidFill>
            <a:prstDash val="solid"/>
            <a:miter lim="800000"/>
            <a:headEnd type="none" w="sm" len="sm"/>
            <a:tailEnd type="none" w="sm" len="sm"/>
          </a:ln>
        </p:spPr>
      </p:cxnSp>
      <p:sp>
        <p:nvSpPr>
          <p:cNvPr id="206" name="Google Shape;206;p173"/>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07" name="Google Shape;207;p173"/>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08" name="Google Shape;208;p173"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209" name="Google Shape;209;p173" descr="Logo&#10;&#10;Description automatically generated with low confidence"/>
          <p:cNvPicPr preferRelativeResize="0"/>
          <p:nvPr/>
        </p:nvPicPr>
        <p:blipFill rotWithShape="1">
          <a:blip r:embed="rId3">
            <a:alphaModFix/>
          </a:blip>
          <a:srcRect/>
          <a:stretch/>
        </p:blipFill>
        <p:spPr>
          <a:xfrm>
            <a:off x="601154" y="2102102"/>
            <a:ext cx="1954476" cy="11710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16"/>
        <p:cNvGrpSpPr/>
        <p:nvPr/>
      </p:nvGrpSpPr>
      <p:grpSpPr>
        <a:xfrm>
          <a:off x="0" y="0"/>
          <a:ext cx="0" cy="0"/>
          <a:chOff x="0" y="0"/>
          <a:chExt cx="0" cy="0"/>
        </a:xfrm>
      </p:grpSpPr>
      <p:sp>
        <p:nvSpPr>
          <p:cNvPr id="217" name="Google Shape;217;p105"/>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lvl1pPr marL="457200" lvl="0" indent="-396240" algn="l">
              <a:lnSpc>
                <a:spcPct val="90000"/>
              </a:lnSpc>
              <a:spcBef>
                <a:spcPts val="1000"/>
              </a:spcBef>
              <a:spcAft>
                <a:spcPts val="0"/>
              </a:spcAft>
              <a:buClr>
                <a:srgbClr val="C2B38A"/>
              </a:buClr>
              <a:buSzPts val="264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 name="Google Shape;218;p10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19" name="Google Shape;219;p105"/>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220" name="Google Shape;220;p105"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221"/>
        <p:cNvGrpSpPr/>
        <p:nvPr/>
      </p:nvGrpSpPr>
      <p:grpSpPr>
        <a:xfrm>
          <a:off x="0" y="0"/>
          <a:ext cx="0" cy="0"/>
          <a:chOff x="0" y="0"/>
          <a:chExt cx="0" cy="0"/>
        </a:xfrm>
      </p:grpSpPr>
      <p:pic>
        <p:nvPicPr>
          <p:cNvPr id="222" name="Google Shape;222;p106" descr="A picture containing text&#10;&#10;Description automatically generated"/>
          <p:cNvPicPr preferRelativeResize="0"/>
          <p:nvPr/>
        </p:nvPicPr>
        <p:blipFill rotWithShape="1">
          <a:blip r:embed="rId2">
            <a:alphaModFix/>
          </a:blip>
          <a:srcRect/>
          <a:stretch/>
        </p:blipFill>
        <p:spPr>
          <a:xfrm>
            <a:off x="-375837" y="1334357"/>
            <a:ext cx="12567836" cy="4189279"/>
          </a:xfrm>
          <a:prstGeom prst="rect">
            <a:avLst/>
          </a:prstGeom>
          <a:noFill/>
          <a:ln>
            <a:noFill/>
          </a:ln>
        </p:spPr>
      </p:pic>
      <p:sp>
        <p:nvSpPr>
          <p:cNvPr id="223" name="Google Shape;223;p106"/>
          <p:cNvSpPr txBox="1">
            <a:spLocks noGrp="1"/>
          </p:cNvSpPr>
          <p:nvPr>
            <p:ph type="subTitle" idx="1"/>
          </p:nvPr>
        </p:nvSpPr>
        <p:spPr>
          <a:xfrm>
            <a:off x="2790124" y="3162020"/>
            <a:ext cx="6611700" cy="534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4" name="Google Shape;224;p106" descr="A black and white logo&#10;&#10;Description automatically generated with low confidence"/>
          <p:cNvPicPr preferRelativeResize="0"/>
          <p:nvPr/>
        </p:nvPicPr>
        <p:blipFill rotWithShape="1">
          <a:blip r:embed="rId3">
            <a:alphaModFix/>
          </a:blip>
          <a:srcRect/>
          <a:stretch/>
        </p:blipFill>
        <p:spPr>
          <a:xfrm>
            <a:off x="263057" y="6291264"/>
            <a:ext cx="899319" cy="366987"/>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pact Statement Slide_3">
  <p:cSld name="Impact Statement Slide_3">
    <p:spTree>
      <p:nvGrpSpPr>
        <p:cNvPr id="1" name="Shape 225"/>
        <p:cNvGrpSpPr/>
        <p:nvPr/>
      </p:nvGrpSpPr>
      <p:grpSpPr>
        <a:xfrm>
          <a:off x="0" y="0"/>
          <a:ext cx="0" cy="0"/>
          <a:chOff x="0" y="0"/>
          <a:chExt cx="0" cy="0"/>
        </a:xfrm>
      </p:grpSpPr>
      <p:sp>
        <p:nvSpPr>
          <p:cNvPr id="226" name="Google Shape;226;p98"/>
          <p:cNvSpPr txBox="1">
            <a:spLocks noGrp="1"/>
          </p:cNvSpPr>
          <p:nvPr>
            <p:ph type="subTitle" idx="1"/>
          </p:nvPr>
        </p:nvSpPr>
        <p:spPr>
          <a:xfrm>
            <a:off x="6405967" y="2383048"/>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3E3E3E"/>
              </a:buClr>
              <a:buSzPts val="3600"/>
              <a:buNone/>
              <a:defRPr sz="3600" b="1">
                <a:solidFill>
                  <a:srgbClr val="3E3E3E"/>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7" name="Google Shape;227;p98"/>
          <p:cNvPicPr preferRelativeResize="0"/>
          <p:nvPr/>
        </p:nvPicPr>
        <p:blipFill rotWithShape="1">
          <a:blip r:embed="rId2">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28"/>
        <p:cNvGrpSpPr/>
        <p:nvPr/>
      </p:nvGrpSpPr>
      <p:grpSpPr>
        <a:xfrm>
          <a:off x="0" y="0"/>
          <a:ext cx="0" cy="0"/>
          <a:chOff x="0" y="0"/>
          <a:chExt cx="0" cy="0"/>
        </a:xfrm>
      </p:grpSpPr>
      <p:pic>
        <p:nvPicPr>
          <p:cNvPr id="229" name="Google Shape;229;p127" descr="A picture containing text&#10;&#10;Description automatically generated"/>
          <p:cNvPicPr preferRelativeResize="0"/>
          <p:nvPr/>
        </p:nvPicPr>
        <p:blipFill rotWithShape="1">
          <a:blip r:embed="rId2">
            <a:alphaModFix/>
          </a:blip>
          <a:srcRect/>
          <a:stretch/>
        </p:blipFill>
        <p:spPr>
          <a:xfrm>
            <a:off x="337428" y="1735734"/>
            <a:ext cx="11722136" cy="3915194"/>
          </a:xfrm>
          <a:prstGeom prst="rect">
            <a:avLst/>
          </a:prstGeom>
          <a:noFill/>
          <a:ln>
            <a:noFill/>
          </a:ln>
        </p:spPr>
      </p:pic>
      <p:sp>
        <p:nvSpPr>
          <p:cNvPr id="230" name="Google Shape;230;p127"/>
          <p:cNvSpPr txBox="1">
            <a:spLocks noGrp="1"/>
          </p:cNvSpPr>
          <p:nvPr>
            <p:ph type="body" idx="1"/>
          </p:nvPr>
        </p:nvSpPr>
        <p:spPr>
          <a:xfrm>
            <a:off x="3505199" y="22945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 name="Google Shape;231;p127"/>
          <p:cNvSpPr txBox="1">
            <a:spLocks noGrp="1"/>
          </p:cNvSpPr>
          <p:nvPr>
            <p:ph type="subTitle" idx="2"/>
          </p:nvPr>
        </p:nvSpPr>
        <p:spPr>
          <a:xfrm>
            <a:off x="3505199" y="1404129"/>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2" name="Google Shape;232;p127"/>
          <p:cNvSpPr txBox="1">
            <a:spLocks noGrp="1"/>
          </p:cNvSpPr>
          <p:nvPr>
            <p:ph type="body" idx="3"/>
          </p:nvPr>
        </p:nvSpPr>
        <p:spPr>
          <a:xfrm>
            <a:off x="3505199" y="316466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127"/>
          <p:cNvSpPr txBox="1">
            <a:spLocks noGrp="1"/>
          </p:cNvSpPr>
          <p:nvPr>
            <p:ph type="body" idx="4"/>
          </p:nvPr>
        </p:nvSpPr>
        <p:spPr>
          <a:xfrm>
            <a:off x="3505199" y="4028596"/>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127"/>
          <p:cNvSpPr txBox="1">
            <a:spLocks noGrp="1"/>
          </p:cNvSpPr>
          <p:nvPr>
            <p:ph type="body" idx="5"/>
          </p:nvPr>
        </p:nvSpPr>
        <p:spPr>
          <a:xfrm>
            <a:off x="3505199" y="4892524"/>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35" name="Google Shape;235;p127"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pact Statement Slide">
  <p:cSld name="Impact Statement Slide">
    <p:spTree>
      <p:nvGrpSpPr>
        <p:cNvPr id="1" name="Shape 236"/>
        <p:cNvGrpSpPr/>
        <p:nvPr/>
      </p:nvGrpSpPr>
      <p:grpSpPr>
        <a:xfrm>
          <a:off x="0" y="0"/>
          <a:ext cx="0" cy="0"/>
          <a:chOff x="0" y="0"/>
          <a:chExt cx="0" cy="0"/>
        </a:xfrm>
      </p:grpSpPr>
      <p:sp>
        <p:nvSpPr>
          <p:cNvPr id="237" name="Google Shape;237;p128"/>
          <p:cNvSpPr txBox="1">
            <a:spLocks noGrp="1"/>
          </p:cNvSpPr>
          <p:nvPr>
            <p:ph type="subTitle" idx="1"/>
          </p:nvPr>
        </p:nvSpPr>
        <p:spPr>
          <a:xfrm>
            <a:off x="6339236" y="2369395"/>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8" name="Google Shape;238;p128" descr="Logo, icon&#10;&#10;Description automatically generated"/>
          <p:cNvPicPr preferRelativeResize="0"/>
          <p:nvPr/>
        </p:nvPicPr>
        <p:blipFill rotWithShape="1">
          <a:blip r:embed="rId2">
            <a:alphaModFix/>
          </a:blip>
          <a:srcRect/>
          <a:stretch/>
        </p:blipFill>
        <p:spPr>
          <a:xfrm>
            <a:off x="263056" y="6291264"/>
            <a:ext cx="899319" cy="366987"/>
          </a:xfrm>
          <a:prstGeom prst="rect">
            <a:avLst/>
          </a:prstGeom>
          <a:noFill/>
          <a:ln>
            <a:noFill/>
          </a:ln>
        </p:spPr>
      </p:pic>
      <p:pic>
        <p:nvPicPr>
          <p:cNvPr id="239" name="Google Shape;239;p128"/>
          <p:cNvPicPr preferRelativeResize="0"/>
          <p:nvPr/>
        </p:nvPicPr>
        <p:blipFill rotWithShape="1">
          <a:blip r:embed="rId3">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240"/>
        <p:cNvGrpSpPr/>
        <p:nvPr/>
      </p:nvGrpSpPr>
      <p:grpSpPr>
        <a:xfrm>
          <a:off x="0" y="0"/>
          <a:ext cx="0" cy="0"/>
          <a:chOff x="0" y="0"/>
          <a:chExt cx="0" cy="0"/>
        </a:xfrm>
      </p:grpSpPr>
      <p:sp>
        <p:nvSpPr>
          <p:cNvPr id="241" name="Google Shape;241;p129"/>
          <p:cNvSpPr txBox="1">
            <a:spLocks noGrp="1"/>
          </p:cNvSpPr>
          <p:nvPr>
            <p:ph type="body" idx="1"/>
          </p:nvPr>
        </p:nvSpPr>
        <p:spPr>
          <a:xfrm>
            <a:off x="1007391" y="2076773"/>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129"/>
          <p:cNvSpPr txBox="1">
            <a:spLocks noGrp="1"/>
          </p:cNvSpPr>
          <p:nvPr>
            <p:ph type="subTitle" idx="2"/>
          </p:nvPr>
        </p:nvSpPr>
        <p:spPr>
          <a:xfrm>
            <a:off x="1007391" y="1083370"/>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43" name="Google Shape;243;p129"/>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244" name="Google Shape;244;p129"/>
          <p:cNvSpPr>
            <a:spLocks noGrp="1"/>
          </p:cNvSpPr>
          <p:nvPr>
            <p:ph type="clipArt" idx="3"/>
          </p:nvPr>
        </p:nvSpPr>
        <p:spPr>
          <a:xfrm>
            <a:off x="6096000" y="0"/>
            <a:ext cx="6096000" cy="6858000"/>
          </a:xfrm>
          <a:prstGeom prst="rect">
            <a:avLst/>
          </a:prstGeom>
          <a:noFill/>
          <a:ln>
            <a:noFill/>
          </a:ln>
        </p:spPr>
      </p:sp>
      <p:pic>
        <p:nvPicPr>
          <p:cNvPr id="245" name="Google Shape;245;p129"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46"/>
        <p:cNvGrpSpPr/>
        <p:nvPr/>
      </p:nvGrpSpPr>
      <p:grpSpPr>
        <a:xfrm>
          <a:off x="0" y="0"/>
          <a:ext cx="0" cy="0"/>
          <a:chOff x="0" y="0"/>
          <a:chExt cx="0" cy="0"/>
        </a:xfrm>
      </p:grpSpPr>
      <p:cxnSp>
        <p:nvCxnSpPr>
          <p:cNvPr id="247" name="Google Shape;247;p130"/>
          <p:cNvCxnSpPr/>
          <p:nvPr/>
        </p:nvCxnSpPr>
        <p:spPr>
          <a:xfrm rot="10800000">
            <a:off x="530883" y="5904855"/>
            <a:ext cx="4196100" cy="0"/>
          </a:xfrm>
          <a:prstGeom prst="straightConnector1">
            <a:avLst/>
          </a:prstGeom>
          <a:noFill/>
          <a:ln w="12700" cap="flat" cmpd="sng">
            <a:solidFill>
              <a:schemeClr val="lt1"/>
            </a:solidFill>
            <a:prstDash val="solid"/>
            <a:miter lim="800000"/>
            <a:headEnd type="none" w="sm" len="sm"/>
            <a:tailEnd type="none" w="sm" len="sm"/>
          </a:ln>
        </p:spPr>
      </p:cxnSp>
      <p:sp>
        <p:nvSpPr>
          <p:cNvPr id="248" name="Google Shape;248;p130"/>
          <p:cNvSpPr txBox="1">
            <a:spLocks noGrp="1"/>
          </p:cNvSpPr>
          <p:nvPr>
            <p:ph type="subTitle" idx="1"/>
          </p:nvPr>
        </p:nvSpPr>
        <p:spPr>
          <a:xfrm>
            <a:off x="546314" y="3721641"/>
            <a:ext cx="6197700" cy="787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49" name="Google Shape;249;p130"/>
          <p:cNvSpPr txBox="1">
            <a:spLocks noGrp="1"/>
          </p:cNvSpPr>
          <p:nvPr>
            <p:ph type="body" idx="2"/>
          </p:nvPr>
        </p:nvSpPr>
        <p:spPr>
          <a:xfrm>
            <a:off x="10380125" y="5455402"/>
            <a:ext cx="1571700" cy="328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50" name="Google Shape;250;p130" descr="A picture containing text, clipart&#10;&#10;Description automatically generated"/>
          <p:cNvPicPr preferRelativeResize="0"/>
          <p:nvPr/>
        </p:nvPicPr>
        <p:blipFill rotWithShape="1">
          <a:blip r:embed="rId2">
            <a:alphaModFix/>
          </a:blip>
          <a:srcRect/>
          <a:stretch/>
        </p:blipFill>
        <p:spPr>
          <a:xfrm>
            <a:off x="546314" y="2093184"/>
            <a:ext cx="2649775" cy="1043176"/>
          </a:xfrm>
          <a:prstGeom prst="rect">
            <a:avLst/>
          </a:prstGeom>
          <a:noFill/>
          <a:ln>
            <a:noFill/>
          </a:ln>
        </p:spPr>
      </p:pic>
      <p:pic>
        <p:nvPicPr>
          <p:cNvPr id="251" name="Google Shape;251;p130" descr="Logo, icon&#10;&#10;Description automatically generated"/>
          <p:cNvPicPr preferRelativeResize="0"/>
          <p:nvPr/>
        </p:nvPicPr>
        <p:blipFill rotWithShape="1">
          <a:blip r:embed="rId3">
            <a:alphaModFix/>
          </a:blip>
          <a:srcRect/>
          <a:stretch/>
        </p:blipFill>
        <p:spPr>
          <a:xfrm>
            <a:off x="3275210" y="-2075233"/>
            <a:ext cx="9961288" cy="996128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252"/>
        <p:cNvGrpSpPr/>
        <p:nvPr/>
      </p:nvGrpSpPr>
      <p:grpSpPr>
        <a:xfrm>
          <a:off x="0" y="0"/>
          <a:ext cx="0" cy="0"/>
          <a:chOff x="0" y="0"/>
          <a:chExt cx="0" cy="0"/>
        </a:xfrm>
      </p:grpSpPr>
      <p:sp>
        <p:nvSpPr>
          <p:cNvPr id="253" name="Google Shape;253;p131"/>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4" name="Google Shape;254;p131"/>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1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5" name="Google Shape;255;p13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6" name="Google Shape;256;p13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257" name="Google Shape;257;p13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9"/>
        <p:cNvGrpSpPr/>
        <p:nvPr/>
      </p:nvGrpSpPr>
      <p:grpSpPr>
        <a:xfrm>
          <a:off x="0" y="0"/>
          <a:ext cx="0" cy="0"/>
          <a:chOff x="0" y="0"/>
          <a:chExt cx="0" cy="0"/>
        </a:xfrm>
      </p:grpSpPr>
      <p:sp>
        <p:nvSpPr>
          <p:cNvPr id="40" name="Google Shape;40;p104"/>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lvl1pPr marL="457200" lvl="0" indent="-396240" algn="l">
              <a:lnSpc>
                <a:spcPct val="90000"/>
              </a:lnSpc>
              <a:spcBef>
                <a:spcPts val="1000"/>
              </a:spcBef>
              <a:spcAft>
                <a:spcPts val="0"/>
              </a:spcAft>
              <a:buClr>
                <a:srgbClr val="C2B38A"/>
              </a:buClr>
              <a:buSzPts val="264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04"/>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2" name="Google Shape;42;p104"/>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43" name="Google Shape;43;p104"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8"/>
        <p:cNvGrpSpPr/>
        <p:nvPr/>
      </p:nvGrpSpPr>
      <p:grpSpPr>
        <a:xfrm>
          <a:off x="0" y="0"/>
          <a:ext cx="0" cy="0"/>
          <a:chOff x="0" y="0"/>
          <a:chExt cx="0" cy="0"/>
        </a:xfrm>
      </p:grpSpPr>
      <p:sp>
        <p:nvSpPr>
          <p:cNvPr id="259" name="Google Shape;259;p13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0" name="Google Shape;260;p13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13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68"/>
        <p:cNvGrpSpPr/>
        <p:nvPr/>
      </p:nvGrpSpPr>
      <p:grpSpPr>
        <a:xfrm>
          <a:off x="0" y="0"/>
          <a:ext cx="0" cy="0"/>
          <a:chOff x="0" y="0"/>
          <a:chExt cx="0" cy="0"/>
        </a:xfrm>
      </p:grpSpPr>
      <p:sp>
        <p:nvSpPr>
          <p:cNvPr id="269" name="Google Shape;269;g285afdf803b_0_9"/>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0" name="Google Shape;270;g285afdf803b_0_9"/>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71" name="Google Shape;271;g285afdf803b_0_9"/>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272" name="Google Shape;272;g285afdf803b_0_9"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3"/>
        <p:cNvGrpSpPr/>
        <p:nvPr/>
      </p:nvGrpSpPr>
      <p:grpSpPr>
        <a:xfrm>
          <a:off x="0" y="0"/>
          <a:ext cx="0" cy="0"/>
          <a:chOff x="0" y="0"/>
          <a:chExt cx="0" cy="0"/>
        </a:xfrm>
      </p:grpSpPr>
      <p:sp>
        <p:nvSpPr>
          <p:cNvPr id="274" name="Google Shape;274;p10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SzPts val="4400"/>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5"/>
        <p:cNvGrpSpPr/>
        <p:nvPr/>
      </p:nvGrpSpPr>
      <p:grpSpPr>
        <a:xfrm>
          <a:off x="0" y="0"/>
          <a:ext cx="0" cy="0"/>
          <a:chOff x="0" y="0"/>
          <a:chExt cx="0" cy="0"/>
        </a:xfrm>
      </p:grpSpPr>
      <p:sp>
        <p:nvSpPr>
          <p:cNvPr id="276" name="Google Shape;276;g285afdf803b_0_14"/>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7" name="Google Shape;277;g285afdf803b_0_14"/>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78" name="Google Shape;278;g285afdf803b_0_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g285afdf803b_0_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0" name="Google Shape;280;g285afdf803b_0_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81"/>
        <p:cNvGrpSpPr/>
        <p:nvPr/>
      </p:nvGrpSpPr>
      <p:grpSpPr>
        <a:xfrm>
          <a:off x="0" y="0"/>
          <a:ext cx="0" cy="0"/>
          <a:chOff x="0" y="0"/>
          <a:chExt cx="0" cy="0"/>
        </a:xfrm>
      </p:grpSpPr>
      <p:sp>
        <p:nvSpPr>
          <p:cNvPr id="282" name="Google Shape;282;g285afdf803b_0_2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3" name="Google Shape;283;g285afdf803b_0_20"/>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g285afdf803b_0_20"/>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g285afdf803b_0_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6" name="Google Shape;286;g285afdf803b_0_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7" name="Google Shape;287;g285afdf803b_0_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8"/>
        <p:cNvGrpSpPr/>
        <p:nvPr/>
      </p:nvGrpSpPr>
      <p:grpSpPr>
        <a:xfrm>
          <a:off x="0" y="0"/>
          <a:ext cx="0" cy="0"/>
          <a:chOff x="0" y="0"/>
          <a:chExt cx="0" cy="0"/>
        </a:xfrm>
      </p:grpSpPr>
      <p:sp>
        <p:nvSpPr>
          <p:cNvPr id="289" name="Google Shape;289;g285afdf803b_0_2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0" name="Google Shape;290;g285afdf803b_0_27"/>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g285afdf803b_0_27"/>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g285afdf803b_0_27"/>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3" name="Google Shape;293;g285afdf803b_0_27"/>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g285afdf803b_0_2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5" name="Google Shape;295;g285afdf803b_0_2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6" name="Google Shape;296;g285afdf803b_0_2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97"/>
        <p:cNvGrpSpPr/>
        <p:nvPr/>
      </p:nvGrpSpPr>
      <p:grpSpPr>
        <a:xfrm>
          <a:off x="0" y="0"/>
          <a:ext cx="0" cy="0"/>
          <a:chOff x="0" y="0"/>
          <a:chExt cx="0" cy="0"/>
        </a:xfrm>
      </p:grpSpPr>
      <p:sp>
        <p:nvSpPr>
          <p:cNvPr id="298" name="Google Shape;298;g285afdf803b_0_36"/>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9" name="Google Shape;299;g285afdf803b_0_36"/>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00" name="Google Shape;300;g285afdf803b_0_36"/>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1" name="Google Shape;301;g285afdf803b_0_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2" name="Google Shape;302;g285afdf803b_0_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3" name="Google Shape;303;g285afdf803b_0_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4"/>
        <p:cNvGrpSpPr/>
        <p:nvPr/>
      </p:nvGrpSpPr>
      <p:grpSpPr>
        <a:xfrm>
          <a:off x="0" y="0"/>
          <a:ext cx="0" cy="0"/>
          <a:chOff x="0" y="0"/>
          <a:chExt cx="0" cy="0"/>
        </a:xfrm>
      </p:grpSpPr>
      <p:sp>
        <p:nvSpPr>
          <p:cNvPr id="305" name="Google Shape;305;g285afdf803b_0_4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6" name="Google Shape;306;g285afdf803b_0_43"/>
          <p:cNvSpPr>
            <a:spLocks noGrp="1"/>
          </p:cNvSpPr>
          <p:nvPr>
            <p:ph type="pic" idx="2"/>
          </p:nvPr>
        </p:nvSpPr>
        <p:spPr>
          <a:xfrm>
            <a:off x="5183188" y="987425"/>
            <a:ext cx="6172200" cy="4873500"/>
          </a:xfrm>
          <a:prstGeom prst="rect">
            <a:avLst/>
          </a:prstGeom>
          <a:noFill/>
          <a:ln>
            <a:noFill/>
          </a:ln>
        </p:spPr>
      </p:sp>
      <p:sp>
        <p:nvSpPr>
          <p:cNvPr id="307" name="Google Shape;307;g285afdf803b_0_4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8" name="Google Shape;308;g285afdf803b_0_4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9" name="Google Shape;309;g285afdf803b_0_4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0" name="Google Shape;310;g285afdf803b_0_4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1"/>
        <p:cNvGrpSpPr/>
        <p:nvPr/>
      </p:nvGrpSpPr>
      <p:grpSpPr>
        <a:xfrm>
          <a:off x="0" y="0"/>
          <a:ext cx="0" cy="0"/>
          <a:chOff x="0" y="0"/>
          <a:chExt cx="0" cy="0"/>
        </a:xfrm>
      </p:grpSpPr>
      <p:sp>
        <p:nvSpPr>
          <p:cNvPr id="312" name="Google Shape;312;g285afdf803b_0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g285afdf803b_0_50"/>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g285afdf803b_0_5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g285afdf803b_0_5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6" name="Google Shape;316;g285afdf803b_0_5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17"/>
        <p:cNvGrpSpPr/>
        <p:nvPr/>
      </p:nvGrpSpPr>
      <p:grpSpPr>
        <a:xfrm>
          <a:off x="0" y="0"/>
          <a:ext cx="0" cy="0"/>
          <a:chOff x="0" y="0"/>
          <a:chExt cx="0" cy="0"/>
        </a:xfrm>
      </p:grpSpPr>
      <p:sp>
        <p:nvSpPr>
          <p:cNvPr id="318" name="Google Shape;318;g285afdf803b_0_56"/>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g285afdf803b_0_56"/>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g285afdf803b_0_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g285afdf803b_0_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g285afdf803b_0_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44"/>
        <p:cNvGrpSpPr/>
        <p:nvPr/>
      </p:nvGrpSpPr>
      <p:grpSpPr>
        <a:xfrm>
          <a:off x="0" y="0"/>
          <a:ext cx="0" cy="0"/>
          <a:chOff x="0" y="0"/>
          <a:chExt cx="0" cy="0"/>
        </a:xfrm>
      </p:grpSpPr>
      <p:sp>
        <p:nvSpPr>
          <p:cNvPr id="45" name="Google Shape;45;p110"/>
          <p:cNvSpPr txBox="1">
            <a:spLocks noGrp="1"/>
          </p:cNvSpPr>
          <p:nvPr>
            <p:ph type="body" idx="1"/>
          </p:nvPr>
        </p:nvSpPr>
        <p:spPr>
          <a:xfrm>
            <a:off x="1007391" y="2076773"/>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10"/>
          <p:cNvSpPr txBox="1">
            <a:spLocks noGrp="1"/>
          </p:cNvSpPr>
          <p:nvPr>
            <p:ph type="subTitle" idx="2"/>
          </p:nvPr>
        </p:nvSpPr>
        <p:spPr>
          <a:xfrm>
            <a:off x="1007391" y="1083370"/>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7" name="Google Shape;47;p110"/>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48" name="Google Shape;48;p110"/>
          <p:cNvSpPr>
            <a:spLocks noGrp="1"/>
          </p:cNvSpPr>
          <p:nvPr>
            <p:ph type="clipArt" idx="3"/>
          </p:nvPr>
        </p:nvSpPr>
        <p:spPr>
          <a:xfrm>
            <a:off x="6096000" y="0"/>
            <a:ext cx="6096000" cy="6858000"/>
          </a:xfrm>
          <a:prstGeom prst="rect">
            <a:avLst/>
          </a:prstGeom>
          <a:noFill/>
          <a:ln>
            <a:noFill/>
          </a:ln>
        </p:spPr>
      </p:sp>
      <p:pic>
        <p:nvPicPr>
          <p:cNvPr id="49" name="Google Shape;49;p110"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29"/>
        <p:cNvGrpSpPr/>
        <p:nvPr/>
      </p:nvGrpSpPr>
      <p:grpSpPr>
        <a:xfrm>
          <a:off x="0" y="0"/>
          <a:ext cx="0" cy="0"/>
          <a:chOff x="0" y="0"/>
          <a:chExt cx="0" cy="0"/>
        </a:xfrm>
      </p:grpSpPr>
      <p:sp>
        <p:nvSpPr>
          <p:cNvPr id="330" name="Google Shape;330;p96"/>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96"/>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32" name="Google Shape;332;p96"/>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333" name="Google Shape;333;p96"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34"/>
        <p:cNvGrpSpPr/>
        <p:nvPr/>
      </p:nvGrpSpPr>
      <p:grpSpPr>
        <a:xfrm>
          <a:off x="0" y="0"/>
          <a:ext cx="0" cy="0"/>
          <a:chOff x="0" y="0"/>
          <a:chExt cx="0" cy="0"/>
        </a:xfrm>
      </p:grpSpPr>
      <p:pic>
        <p:nvPicPr>
          <p:cNvPr id="335" name="Google Shape;335;p109" descr="A picture containing text&#10;&#10;Description automatically generated"/>
          <p:cNvPicPr preferRelativeResize="0"/>
          <p:nvPr/>
        </p:nvPicPr>
        <p:blipFill rotWithShape="1">
          <a:blip r:embed="rId2">
            <a:alphaModFix/>
          </a:blip>
          <a:srcRect/>
          <a:stretch/>
        </p:blipFill>
        <p:spPr>
          <a:xfrm>
            <a:off x="-375837" y="1334357"/>
            <a:ext cx="12567836" cy="4189279"/>
          </a:xfrm>
          <a:prstGeom prst="rect">
            <a:avLst/>
          </a:prstGeom>
          <a:noFill/>
          <a:ln>
            <a:noFill/>
          </a:ln>
        </p:spPr>
      </p:pic>
      <p:sp>
        <p:nvSpPr>
          <p:cNvPr id="336" name="Google Shape;336;p109"/>
          <p:cNvSpPr txBox="1">
            <a:spLocks noGrp="1"/>
          </p:cNvSpPr>
          <p:nvPr>
            <p:ph type="subTitle" idx="1"/>
          </p:nvPr>
        </p:nvSpPr>
        <p:spPr>
          <a:xfrm>
            <a:off x="2790124" y="3162020"/>
            <a:ext cx="6611700" cy="534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37" name="Google Shape;337;p109" descr="A black and white logo&#10;&#10;Description automatically generated with low confidence"/>
          <p:cNvPicPr preferRelativeResize="0"/>
          <p:nvPr/>
        </p:nvPicPr>
        <p:blipFill rotWithShape="1">
          <a:blip r:embed="rId3">
            <a:alphaModFix/>
          </a:blip>
          <a:srcRect/>
          <a:stretch/>
        </p:blipFill>
        <p:spPr>
          <a:xfrm>
            <a:off x="263057" y="6291264"/>
            <a:ext cx="899319" cy="366987"/>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38"/>
        <p:cNvGrpSpPr/>
        <p:nvPr/>
      </p:nvGrpSpPr>
      <p:grpSpPr>
        <a:xfrm>
          <a:off x="0" y="0"/>
          <a:ext cx="0" cy="0"/>
          <a:chOff x="0" y="0"/>
          <a:chExt cx="0" cy="0"/>
        </a:xfrm>
      </p:grpSpPr>
      <p:pic>
        <p:nvPicPr>
          <p:cNvPr id="339" name="Google Shape;339;p157" descr="A picture containing text&#10;&#10;Description automatically generated"/>
          <p:cNvPicPr preferRelativeResize="0"/>
          <p:nvPr/>
        </p:nvPicPr>
        <p:blipFill rotWithShape="1">
          <a:blip r:embed="rId2">
            <a:alphaModFix/>
          </a:blip>
          <a:srcRect/>
          <a:stretch/>
        </p:blipFill>
        <p:spPr>
          <a:xfrm>
            <a:off x="337428" y="1735734"/>
            <a:ext cx="11722136" cy="3915194"/>
          </a:xfrm>
          <a:prstGeom prst="rect">
            <a:avLst/>
          </a:prstGeom>
          <a:noFill/>
          <a:ln>
            <a:noFill/>
          </a:ln>
        </p:spPr>
      </p:pic>
      <p:sp>
        <p:nvSpPr>
          <p:cNvPr id="340" name="Google Shape;340;p157"/>
          <p:cNvSpPr txBox="1">
            <a:spLocks noGrp="1"/>
          </p:cNvSpPr>
          <p:nvPr>
            <p:ph type="body" idx="1"/>
          </p:nvPr>
        </p:nvSpPr>
        <p:spPr>
          <a:xfrm>
            <a:off x="3505199" y="22945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157"/>
          <p:cNvSpPr txBox="1">
            <a:spLocks noGrp="1"/>
          </p:cNvSpPr>
          <p:nvPr>
            <p:ph type="subTitle" idx="2"/>
          </p:nvPr>
        </p:nvSpPr>
        <p:spPr>
          <a:xfrm>
            <a:off x="3505199" y="1404129"/>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2" name="Google Shape;342;p157"/>
          <p:cNvSpPr txBox="1">
            <a:spLocks noGrp="1"/>
          </p:cNvSpPr>
          <p:nvPr>
            <p:ph type="body" idx="3"/>
          </p:nvPr>
        </p:nvSpPr>
        <p:spPr>
          <a:xfrm>
            <a:off x="3505199" y="316466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157"/>
          <p:cNvSpPr txBox="1">
            <a:spLocks noGrp="1"/>
          </p:cNvSpPr>
          <p:nvPr>
            <p:ph type="body" idx="4"/>
          </p:nvPr>
        </p:nvSpPr>
        <p:spPr>
          <a:xfrm>
            <a:off x="3505199" y="4028596"/>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157"/>
          <p:cNvSpPr txBox="1">
            <a:spLocks noGrp="1"/>
          </p:cNvSpPr>
          <p:nvPr>
            <p:ph type="body" idx="5"/>
          </p:nvPr>
        </p:nvSpPr>
        <p:spPr>
          <a:xfrm>
            <a:off x="3505199" y="4892524"/>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5" name="Google Shape;345;p157"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pact Statement Slide">
  <p:cSld name="Impact Statement Slide">
    <p:spTree>
      <p:nvGrpSpPr>
        <p:cNvPr id="1" name="Shape 346"/>
        <p:cNvGrpSpPr/>
        <p:nvPr/>
      </p:nvGrpSpPr>
      <p:grpSpPr>
        <a:xfrm>
          <a:off x="0" y="0"/>
          <a:ext cx="0" cy="0"/>
          <a:chOff x="0" y="0"/>
          <a:chExt cx="0" cy="0"/>
        </a:xfrm>
      </p:grpSpPr>
      <p:sp>
        <p:nvSpPr>
          <p:cNvPr id="347" name="Google Shape;347;p158"/>
          <p:cNvSpPr txBox="1">
            <a:spLocks noGrp="1"/>
          </p:cNvSpPr>
          <p:nvPr>
            <p:ph type="subTitle" idx="1"/>
          </p:nvPr>
        </p:nvSpPr>
        <p:spPr>
          <a:xfrm>
            <a:off x="6339236" y="2369395"/>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48" name="Google Shape;348;p158" descr="Logo, icon&#10;&#10;Description automatically generated"/>
          <p:cNvPicPr preferRelativeResize="0"/>
          <p:nvPr/>
        </p:nvPicPr>
        <p:blipFill rotWithShape="1">
          <a:blip r:embed="rId2">
            <a:alphaModFix/>
          </a:blip>
          <a:srcRect/>
          <a:stretch/>
        </p:blipFill>
        <p:spPr>
          <a:xfrm>
            <a:off x="263056" y="6291264"/>
            <a:ext cx="899319" cy="366987"/>
          </a:xfrm>
          <a:prstGeom prst="rect">
            <a:avLst/>
          </a:prstGeom>
          <a:noFill/>
          <a:ln>
            <a:noFill/>
          </a:ln>
        </p:spPr>
      </p:pic>
      <p:pic>
        <p:nvPicPr>
          <p:cNvPr id="349" name="Google Shape;349;p158"/>
          <p:cNvPicPr preferRelativeResize="0"/>
          <p:nvPr/>
        </p:nvPicPr>
        <p:blipFill rotWithShape="1">
          <a:blip r:embed="rId3">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pact Statement Slide_3">
  <p:cSld name="Impact Statement Slide_3">
    <p:spTree>
      <p:nvGrpSpPr>
        <p:cNvPr id="1" name="Shape 350"/>
        <p:cNvGrpSpPr/>
        <p:nvPr/>
      </p:nvGrpSpPr>
      <p:grpSpPr>
        <a:xfrm>
          <a:off x="0" y="0"/>
          <a:ext cx="0" cy="0"/>
          <a:chOff x="0" y="0"/>
          <a:chExt cx="0" cy="0"/>
        </a:xfrm>
      </p:grpSpPr>
      <p:sp>
        <p:nvSpPr>
          <p:cNvPr id="351" name="Google Shape;351;p159"/>
          <p:cNvSpPr txBox="1">
            <a:spLocks noGrp="1"/>
          </p:cNvSpPr>
          <p:nvPr>
            <p:ph type="subTitle" idx="1"/>
          </p:nvPr>
        </p:nvSpPr>
        <p:spPr>
          <a:xfrm>
            <a:off x="6405967" y="2383048"/>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3E3E3E"/>
              </a:buClr>
              <a:buSzPts val="3600"/>
              <a:buNone/>
              <a:defRPr sz="3600" b="1">
                <a:solidFill>
                  <a:srgbClr val="3E3E3E"/>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352" name="Google Shape;352;p159"/>
          <p:cNvPicPr preferRelativeResize="0"/>
          <p:nvPr/>
        </p:nvPicPr>
        <p:blipFill rotWithShape="1">
          <a:blip r:embed="rId2">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Image and content">
  <p:cSld name="Image and content">
    <p:spTree>
      <p:nvGrpSpPr>
        <p:cNvPr id="1" name="Shape 353"/>
        <p:cNvGrpSpPr/>
        <p:nvPr/>
      </p:nvGrpSpPr>
      <p:grpSpPr>
        <a:xfrm>
          <a:off x="0" y="0"/>
          <a:ext cx="0" cy="0"/>
          <a:chOff x="0" y="0"/>
          <a:chExt cx="0" cy="0"/>
        </a:xfrm>
      </p:grpSpPr>
      <p:sp>
        <p:nvSpPr>
          <p:cNvPr id="354" name="Google Shape;354;p160"/>
          <p:cNvSpPr txBox="1">
            <a:spLocks noGrp="1"/>
          </p:cNvSpPr>
          <p:nvPr>
            <p:ph type="body" idx="1"/>
          </p:nvPr>
        </p:nvSpPr>
        <p:spPr>
          <a:xfrm>
            <a:off x="1007391" y="2076773"/>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5" name="Google Shape;355;p160"/>
          <p:cNvSpPr txBox="1">
            <a:spLocks noGrp="1"/>
          </p:cNvSpPr>
          <p:nvPr>
            <p:ph type="subTitle" idx="2"/>
          </p:nvPr>
        </p:nvSpPr>
        <p:spPr>
          <a:xfrm>
            <a:off x="1007391" y="1083370"/>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56" name="Google Shape;356;p160"/>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357" name="Google Shape;357;p160"/>
          <p:cNvSpPr>
            <a:spLocks noGrp="1"/>
          </p:cNvSpPr>
          <p:nvPr>
            <p:ph type="clipArt" idx="3"/>
          </p:nvPr>
        </p:nvSpPr>
        <p:spPr>
          <a:xfrm>
            <a:off x="6096000" y="0"/>
            <a:ext cx="6096000" cy="6858000"/>
          </a:xfrm>
          <a:prstGeom prst="rect">
            <a:avLst/>
          </a:prstGeom>
          <a:noFill/>
          <a:ln>
            <a:noFill/>
          </a:ln>
        </p:spPr>
      </p:sp>
      <p:pic>
        <p:nvPicPr>
          <p:cNvPr id="358" name="Google Shape;358;p160"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lumns">
  <p:cSld name="Columns">
    <p:spTree>
      <p:nvGrpSpPr>
        <p:cNvPr id="1" name="Shape 359"/>
        <p:cNvGrpSpPr/>
        <p:nvPr/>
      </p:nvGrpSpPr>
      <p:grpSpPr>
        <a:xfrm>
          <a:off x="0" y="0"/>
          <a:ext cx="0" cy="0"/>
          <a:chOff x="0" y="0"/>
          <a:chExt cx="0" cy="0"/>
        </a:xfrm>
      </p:grpSpPr>
      <p:sp>
        <p:nvSpPr>
          <p:cNvPr id="360" name="Google Shape;360;p161"/>
          <p:cNvSpPr txBox="1">
            <a:spLocks noGrp="1"/>
          </p:cNvSpPr>
          <p:nvPr>
            <p:ph type="body" idx="1"/>
          </p:nvPr>
        </p:nvSpPr>
        <p:spPr>
          <a:xfrm>
            <a:off x="1007390"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161"/>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62" name="Google Shape;362;p161"/>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363" name="Google Shape;363;p161"/>
          <p:cNvSpPr txBox="1">
            <a:spLocks noGrp="1"/>
          </p:cNvSpPr>
          <p:nvPr>
            <p:ph type="body" idx="3"/>
          </p:nvPr>
        </p:nvSpPr>
        <p:spPr>
          <a:xfrm>
            <a:off x="5811865"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64" name="Google Shape;364;p161"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5"/>
        <p:cNvGrpSpPr/>
        <p:nvPr/>
      </p:nvGrpSpPr>
      <p:grpSpPr>
        <a:xfrm>
          <a:off x="0" y="0"/>
          <a:ext cx="0" cy="0"/>
          <a:chOff x="0" y="0"/>
          <a:chExt cx="0" cy="0"/>
        </a:xfrm>
      </p:grpSpPr>
      <p:cxnSp>
        <p:nvCxnSpPr>
          <p:cNvPr id="366" name="Google Shape;366;p162"/>
          <p:cNvCxnSpPr/>
          <p:nvPr/>
        </p:nvCxnSpPr>
        <p:spPr>
          <a:xfrm rot="10800000">
            <a:off x="530883" y="5904855"/>
            <a:ext cx="4196100" cy="0"/>
          </a:xfrm>
          <a:prstGeom prst="straightConnector1">
            <a:avLst/>
          </a:prstGeom>
          <a:noFill/>
          <a:ln w="12700" cap="flat" cmpd="sng">
            <a:solidFill>
              <a:schemeClr val="lt1"/>
            </a:solidFill>
            <a:prstDash val="solid"/>
            <a:miter lim="800000"/>
            <a:headEnd type="none" w="sm" len="sm"/>
            <a:tailEnd type="none" w="sm" len="sm"/>
          </a:ln>
        </p:spPr>
      </p:cxnSp>
      <p:sp>
        <p:nvSpPr>
          <p:cNvPr id="367" name="Google Shape;367;p162"/>
          <p:cNvSpPr txBox="1">
            <a:spLocks noGrp="1"/>
          </p:cNvSpPr>
          <p:nvPr>
            <p:ph type="subTitle" idx="1"/>
          </p:nvPr>
        </p:nvSpPr>
        <p:spPr>
          <a:xfrm>
            <a:off x="546314" y="3721641"/>
            <a:ext cx="6197700" cy="787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368" name="Google Shape;368;p162"/>
          <p:cNvSpPr txBox="1">
            <a:spLocks noGrp="1"/>
          </p:cNvSpPr>
          <p:nvPr>
            <p:ph type="body" idx="2"/>
          </p:nvPr>
        </p:nvSpPr>
        <p:spPr>
          <a:xfrm>
            <a:off x="10380125" y="5455402"/>
            <a:ext cx="1571700" cy="328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369" name="Google Shape;369;p162" descr="A picture containing text, clipart&#10;&#10;Description automatically generated"/>
          <p:cNvPicPr preferRelativeResize="0"/>
          <p:nvPr/>
        </p:nvPicPr>
        <p:blipFill rotWithShape="1">
          <a:blip r:embed="rId2">
            <a:alphaModFix/>
          </a:blip>
          <a:srcRect/>
          <a:stretch/>
        </p:blipFill>
        <p:spPr>
          <a:xfrm>
            <a:off x="546314" y="2093184"/>
            <a:ext cx="2649775" cy="1043176"/>
          </a:xfrm>
          <a:prstGeom prst="rect">
            <a:avLst/>
          </a:prstGeom>
          <a:noFill/>
          <a:ln>
            <a:noFill/>
          </a:ln>
        </p:spPr>
      </p:pic>
      <p:pic>
        <p:nvPicPr>
          <p:cNvPr id="370" name="Google Shape;370;p162" descr="Logo, icon&#10;&#10;Description automatically generated"/>
          <p:cNvPicPr preferRelativeResize="0"/>
          <p:nvPr/>
        </p:nvPicPr>
        <p:blipFill rotWithShape="1">
          <a:blip r:embed="rId3">
            <a:alphaModFix/>
          </a:blip>
          <a:srcRect/>
          <a:stretch/>
        </p:blipFill>
        <p:spPr>
          <a:xfrm>
            <a:off x="3275210" y="-2075233"/>
            <a:ext cx="9961288" cy="9961288"/>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1" type="title">
  <p:cSld name="TITLE">
    <p:spTree>
      <p:nvGrpSpPr>
        <p:cNvPr id="1" name="Shape 371"/>
        <p:cNvGrpSpPr/>
        <p:nvPr/>
      </p:nvGrpSpPr>
      <p:grpSpPr>
        <a:xfrm>
          <a:off x="0" y="0"/>
          <a:ext cx="0" cy="0"/>
          <a:chOff x="0" y="0"/>
          <a:chExt cx="0" cy="0"/>
        </a:xfrm>
      </p:grpSpPr>
      <p:sp>
        <p:nvSpPr>
          <p:cNvPr id="372" name="Google Shape;372;p16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73" name="Google Shape;373;p16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1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900"/>
              <a:buNone/>
              <a:defRPr sz="19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74" name="Google Shape;374;p1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75" name="Google Shape;375;p1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5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376" name="Google Shape;376;p1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7"/>
        <p:cNvGrpSpPr/>
        <p:nvPr/>
      </p:nvGrpSpPr>
      <p:grpSpPr>
        <a:xfrm>
          <a:off x="0" y="0"/>
          <a:ext cx="0" cy="0"/>
          <a:chOff x="0" y="0"/>
          <a:chExt cx="0" cy="0"/>
        </a:xfrm>
      </p:grpSpPr>
      <p:sp>
        <p:nvSpPr>
          <p:cNvPr id="378" name="Google Shape;378;p1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9" name="Google Shape;379;p1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0" name="Google Shape;380;p1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0"/>
        <p:cNvGrpSpPr/>
        <p:nvPr/>
      </p:nvGrpSpPr>
      <p:grpSpPr>
        <a:xfrm>
          <a:off x="0" y="0"/>
          <a:ext cx="0" cy="0"/>
          <a:chOff x="0" y="0"/>
          <a:chExt cx="0" cy="0"/>
        </a:xfrm>
      </p:grpSpPr>
      <p:sp>
        <p:nvSpPr>
          <p:cNvPr id="51" name="Google Shape;51;p13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 name="Google Shape;53;p13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3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3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6"/>
        <p:cNvGrpSpPr/>
        <p:nvPr/>
      </p:nvGrpSpPr>
      <p:grpSpPr>
        <a:xfrm>
          <a:off x="0" y="0"/>
          <a:ext cx="0" cy="0"/>
          <a:chOff x="0" y="0"/>
          <a:chExt cx="0" cy="0"/>
        </a:xfrm>
      </p:grpSpPr>
      <p:sp>
        <p:nvSpPr>
          <p:cNvPr id="57" name="Google Shape;57;p1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3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3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35"/>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35"/>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5" name="Google Shape;65;p13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8"/>
        <p:cNvGrpSpPr/>
        <p:nvPr/>
      </p:nvGrpSpPr>
      <p:grpSpPr>
        <a:xfrm>
          <a:off x="0" y="0"/>
          <a:ext cx="0" cy="0"/>
          <a:chOff x="0" y="0"/>
          <a:chExt cx="0" cy="0"/>
        </a:xfrm>
      </p:grpSpPr>
      <p:sp>
        <p:nvSpPr>
          <p:cNvPr id="69" name="Google Shape;69;p1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3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36"/>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21" Type="http://schemas.openxmlformats.org/officeDocument/2006/relationships/theme" Target="../theme/theme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theme" Target="../theme/theme4.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theme" Target="../theme/theme5.xml"/><Relationship Id="rId4" Type="http://schemas.openxmlformats.org/officeDocument/2006/relationships/slideLayout" Target="../slideLayouts/slideLayout44.xml"/><Relationship Id="rId9" Type="http://schemas.openxmlformats.org/officeDocument/2006/relationships/slideLayout" Target="../slideLayouts/slideLayout4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3" Type="http://schemas.openxmlformats.org/officeDocument/2006/relationships/slideLayout" Target="../slideLayouts/slideLayout5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theme" Target="../theme/theme6.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9" r:id="rId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5F8FA"/>
        </a:solidFill>
        <a:effectLst/>
      </p:bgPr>
    </p:bg>
    <p:spTree>
      <p:nvGrpSpPr>
        <p:cNvPr id="1" name="Shape 21"/>
        <p:cNvGrpSpPr/>
        <p:nvPr/>
      </p:nvGrpSpPr>
      <p:grpSpPr>
        <a:xfrm>
          <a:off x="0" y="0"/>
          <a:ext cx="0" cy="0"/>
          <a:chOff x="0" y="0"/>
          <a:chExt cx="0" cy="0"/>
        </a:xfrm>
      </p:grpSpPr>
      <p:sp>
        <p:nvSpPr>
          <p:cNvPr id="22" name="Google Shape;22;p8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8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8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8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8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5F8FA"/>
        </a:solidFill>
        <a:effectLst/>
      </p:bgPr>
    </p:bg>
    <p:spTree>
      <p:nvGrpSpPr>
        <p:cNvPr id="1" name="Shape 148"/>
        <p:cNvGrpSpPr/>
        <p:nvPr/>
      </p:nvGrpSpPr>
      <p:grpSpPr>
        <a:xfrm>
          <a:off x="0" y="0"/>
          <a:ext cx="0" cy="0"/>
          <a:chOff x="0" y="0"/>
          <a:chExt cx="0" cy="0"/>
        </a:xfrm>
      </p:grpSpPr>
      <p:sp>
        <p:nvSpPr>
          <p:cNvPr id="149" name="Google Shape;149;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50" name="Google Shape;150;p8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8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p8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p8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5F8FA"/>
        </a:solidFill>
        <a:effectLst/>
      </p:bgPr>
    </p:bg>
    <p:spTree>
      <p:nvGrpSpPr>
        <p:cNvPr id="1" name="Shape 210"/>
        <p:cNvGrpSpPr/>
        <p:nvPr/>
      </p:nvGrpSpPr>
      <p:grpSpPr>
        <a:xfrm>
          <a:off x="0" y="0"/>
          <a:ext cx="0" cy="0"/>
          <a:chOff x="0" y="0"/>
          <a:chExt cx="0" cy="0"/>
        </a:xfrm>
      </p:grpSpPr>
      <p:sp>
        <p:nvSpPr>
          <p:cNvPr id="211" name="Google Shape;211;p9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12" name="Google Shape;212;p9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3" name="Google Shape;213;p9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4" name="Google Shape;214;p9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15" name="Google Shape;215;p9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10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64" name="Google Shape;264;p10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5" name="Google Shape;265;p10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6" name="Google Shape;266;p10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7" name="Google Shape;267;p10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5F8FA"/>
        </a:solidFill>
        <a:effectLst/>
      </p:bgPr>
    </p:bg>
    <p:spTree>
      <p:nvGrpSpPr>
        <p:cNvPr id="1" name="Shape 323"/>
        <p:cNvGrpSpPr/>
        <p:nvPr/>
      </p:nvGrpSpPr>
      <p:grpSpPr>
        <a:xfrm>
          <a:off x="0" y="0"/>
          <a:ext cx="0" cy="0"/>
          <a:chOff x="0" y="0"/>
          <a:chExt cx="0" cy="0"/>
        </a:xfrm>
      </p:grpSpPr>
      <p:sp>
        <p:nvSpPr>
          <p:cNvPr id="324" name="Google Shape;324;p9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5" name="Google Shape;325;p9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6" name="Google Shape;326;p9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7" name="Google Shape;327;p9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28" name="Google Shape;328;p9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1.xml"/><Relationship Id="rId5" Type="http://schemas.openxmlformats.org/officeDocument/2006/relationships/image" Target="../media/image21.png"/><Relationship Id="rId4" Type="http://schemas.openxmlformats.org/officeDocument/2006/relationships/hyperlink" Target="https://l2m-oceans.notion.site/L2M-Customer-Discovery-Tool-Guide-Airtable-2c32a52d3366810e9dc9d5f05cf055f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3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lt1"/>
              </a:buClr>
              <a:buSzPts val="2400"/>
              <a:buNone/>
            </a:pPr>
            <a:r>
              <a:rPr lang="en-CA" b="1"/>
              <a:t>Project &amp; Time Management </a:t>
            </a:r>
            <a:endParaRPr/>
          </a:p>
          <a:p>
            <a:pPr marL="0" lvl="0" indent="0" algn="l" rtl="0">
              <a:lnSpc>
                <a:spcPct val="115000"/>
              </a:lnSpc>
              <a:spcBef>
                <a:spcPts val="0"/>
              </a:spcBef>
              <a:spcAft>
                <a:spcPts val="0"/>
              </a:spcAft>
              <a:buClr>
                <a:schemeClr val="lt1"/>
              </a:buClr>
              <a:buSzPts val="2400"/>
              <a:buNone/>
            </a:pPr>
            <a:r>
              <a:rPr lang="en-CA" sz="1600" i="1"/>
              <a:t>Joanna Buczkowska-McCumber</a:t>
            </a:r>
            <a:endParaRPr/>
          </a:p>
        </p:txBody>
      </p:sp>
      <p:sp>
        <p:nvSpPr>
          <p:cNvPr id="386" name="Google Shape;386;p7"/>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ct val="100000"/>
              <a:buNone/>
            </a:pPr>
            <a:r>
              <a:rPr lang="en-CA" dirty="0"/>
              <a:t>January 8, 2026</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61409b19db_0_9"/>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CA"/>
              <a:t>Cost of Poor Time and </a:t>
            </a:r>
            <a:endParaRPr/>
          </a:p>
          <a:p>
            <a:pPr marL="0" lvl="0" indent="0" algn="l" rtl="0">
              <a:lnSpc>
                <a:spcPct val="90000"/>
              </a:lnSpc>
              <a:spcBef>
                <a:spcPts val="1000"/>
              </a:spcBef>
              <a:spcAft>
                <a:spcPts val="0"/>
              </a:spcAft>
              <a:buSzPts val="3600"/>
              <a:buNone/>
            </a:pPr>
            <a:r>
              <a:rPr lang="en-CA"/>
              <a:t>Project Management</a:t>
            </a:r>
            <a:endParaRPr/>
          </a:p>
        </p:txBody>
      </p:sp>
      <p:cxnSp>
        <p:nvCxnSpPr>
          <p:cNvPr id="425" name="Google Shape;425;g261409b19db_0_9"/>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426" name="Google Shape;426;g261409b19db_0_9"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427" name="Google Shape;427;g261409b19db_0_9"/>
          <p:cNvSpPr/>
          <p:nvPr/>
        </p:nvSpPr>
        <p:spPr>
          <a:xfrm>
            <a:off x="1007400" y="2371676"/>
            <a:ext cx="6257700" cy="4973700"/>
          </a:xfrm>
          <a:prstGeom prst="rect">
            <a:avLst/>
          </a:prstGeom>
          <a:noFill/>
          <a:ln>
            <a:noFill/>
          </a:ln>
        </p:spPr>
        <p:txBody>
          <a:bodyPr spcFirstLastPara="1" wrap="square" lIns="91425" tIns="45700" rIns="91425" bIns="45700" anchor="t" anchorCtr="0">
            <a:noAutofit/>
          </a:bodyPr>
          <a:lstStyle/>
          <a:p>
            <a:pPr marL="742950" marR="0" lvl="1" indent="-292100" algn="l" rtl="0">
              <a:lnSpc>
                <a:spcPct val="100000"/>
              </a:lnSpc>
              <a:spcBef>
                <a:spcPts val="0"/>
              </a:spcBef>
              <a:spcAft>
                <a:spcPts val="0"/>
              </a:spcAft>
              <a:buClr>
                <a:srgbClr val="000000"/>
              </a:buClr>
              <a:buSzPts val="1900"/>
              <a:buFont typeface="Arial"/>
              <a:buChar char="•"/>
            </a:pPr>
            <a:r>
              <a:rPr lang="en-CA" sz="1900" b="0" i="0" u="none" strike="noStrike" cap="none">
                <a:solidFill>
                  <a:srgbClr val="000000"/>
                </a:solidFill>
                <a:latin typeface="Arial"/>
                <a:ea typeface="Arial"/>
                <a:cs typeface="Arial"/>
                <a:sym typeface="Arial"/>
              </a:rPr>
              <a:t>Resource Wastage </a:t>
            </a:r>
            <a:endParaRPr sz="1900" b="0" i="0" u="none" strike="noStrike" cap="none">
              <a:solidFill>
                <a:srgbClr val="000000"/>
              </a:solidFill>
              <a:latin typeface="Arial"/>
              <a:ea typeface="Arial"/>
              <a:cs typeface="Arial"/>
              <a:sym typeface="Arial"/>
            </a:endParaRPr>
          </a:p>
          <a:p>
            <a:pPr marL="742950" marR="0" lvl="1" indent="-292100" algn="l" rtl="0">
              <a:lnSpc>
                <a:spcPct val="100000"/>
              </a:lnSpc>
              <a:spcBef>
                <a:spcPts val="0"/>
              </a:spcBef>
              <a:spcAft>
                <a:spcPts val="0"/>
              </a:spcAft>
              <a:buClr>
                <a:srgbClr val="000000"/>
              </a:buClr>
              <a:buSzPts val="1900"/>
              <a:buFont typeface="Arial"/>
              <a:buChar char="•"/>
            </a:pPr>
            <a:r>
              <a:rPr lang="en-CA" sz="1900" b="0" i="0" u="none" strike="noStrike" cap="none">
                <a:solidFill>
                  <a:srgbClr val="000000"/>
                </a:solidFill>
                <a:latin typeface="Arial"/>
                <a:ea typeface="Arial"/>
                <a:cs typeface="Arial"/>
                <a:sym typeface="Arial"/>
              </a:rPr>
              <a:t>Delayed Progress</a:t>
            </a:r>
            <a:endParaRPr sz="1900" b="0" i="0" u="none" strike="noStrike" cap="none">
              <a:solidFill>
                <a:srgbClr val="000000"/>
              </a:solidFill>
              <a:latin typeface="Arial"/>
              <a:ea typeface="Arial"/>
              <a:cs typeface="Arial"/>
              <a:sym typeface="Arial"/>
            </a:endParaRPr>
          </a:p>
          <a:p>
            <a:pPr marL="742950" marR="0" lvl="1" indent="-292100" algn="l" rtl="0">
              <a:lnSpc>
                <a:spcPct val="100000"/>
              </a:lnSpc>
              <a:spcBef>
                <a:spcPts val="0"/>
              </a:spcBef>
              <a:spcAft>
                <a:spcPts val="0"/>
              </a:spcAft>
              <a:buClr>
                <a:srgbClr val="000000"/>
              </a:buClr>
              <a:buSzPts val="1900"/>
              <a:buFont typeface="Arial"/>
              <a:buChar char="•"/>
            </a:pPr>
            <a:r>
              <a:rPr lang="en-CA" sz="1900" b="0" i="0" u="none" strike="noStrike" cap="none">
                <a:solidFill>
                  <a:srgbClr val="000000"/>
                </a:solidFill>
                <a:latin typeface="Arial"/>
                <a:ea typeface="Arial"/>
                <a:cs typeface="Arial"/>
                <a:sym typeface="Arial"/>
              </a:rPr>
              <a:t>Missed Opportunities </a:t>
            </a:r>
            <a:endParaRPr sz="1900" b="0" i="0" u="none" strike="noStrike" cap="none">
              <a:solidFill>
                <a:srgbClr val="000000"/>
              </a:solidFill>
              <a:latin typeface="Arial"/>
              <a:ea typeface="Arial"/>
              <a:cs typeface="Arial"/>
              <a:sym typeface="Arial"/>
            </a:endParaRPr>
          </a:p>
          <a:p>
            <a:pPr marL="742950" marR="0" lvl="1" indent="-292100" algn="l" rtl="0">
              <a:lnSpc>
                <a:spcPct val="100000"/>
              </a:lnSpc>
              <a:spcBef>
                <a:spcPts val="0"/>
              </a:spcBef>
              <a:spcAft>
                <a:spcPts val="0"/>
              </a:spcAft>
              <a:buClr>
                <a:srgbClr val="000000"/>
              </a:buClr>
              <a:buSzPts val="1900"/>
              <a:buFont typeface="Arial"/>
              <a:buChar char="•"/>
            </a:pPr>
            <a:r>
              <a:rPr lang="en-CA" sz="1900" b="0" i="0" u="none" strike="noStrike" cap="none">
                <a:solidFill>
                  <a:srgbClr val="000000"/>
                </a:solidFill>
                <a:latin typeface="Arial"/>
                <a:ea typeface="Arial"/>
                <a:cs typeface="Arial"/>
                <a:sym typeface="Arial"/>
              </a:rPr>
              <a:t>Overwhelm and Burn Out</a:t>
            </a:r>
            <a:endParaRPr sz="19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CA" sz="1600" b="0" i="0" u="none" strike="noStrike" cap="none">
                <a:solidFill>
                  <a:srgbClr val="000000"/>
                </a:solidFill>
                <a:latin typeface="Arial"/>
                <a:ea typeface="Arial"/>
                <a:cs typeface="Arial"/>
                <a:sym typeface="Arial"/>
              </a:rPr>
              <a:t>On a startup level this has real impact including: </a:t>
            </a:r>
            <a:endParaRPr sz="2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300"/>
              <a:buFont typeface="Arial"/>
              <a:buNone/>
            </a:pPr>
            <a:r>
              <a:rPr lang="en-CA" sz="2300" b="1" i="0" u="none" strike="noStrike" cap="none">
                <a:solidFill>
                  <a:srgbClr val="C2B38A"/>
                </a:solidFill>
                <a:latin typeface="Arial"/>
                <a:ea typeface="Arial"/>
                <a:cs typeface="Arial"/>
                <a:sym typeface="Arial"/>
              </a:rPr>
              <a:t>Poor Growth </a:t>
            </a:r>
            <a:endParaRPr sz="2300" b="1" i="0" u="none" strike="noStrike" cap="none">
              <a:solidFill>
                <a:srgbClr val="C2B38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CA" sz="2300" b="1" i="0" u="none" strike="noStrike" cap="none">
                <a:solidFill>
                  <a:srgbClr val="C2B38A"/>
                </a:solidFill>
                <a:latin typeface="Arial"/>
                <a:ea typeface="Arial"/>
                <a:cs typeface="Arial"/>
                <a:sym typeface="Arial"/>
              </a:rPr>
              <a:t>Financial Loss </a:t>
            </a:r>
            <a:endParaRPr sz="2300" b="1" i="0" u="none" strike="noStrike" cap="none">
              <a:solidFill>
                <a:srgbClr val="C2B38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CA" sz="2300" b="1" i="0" u="none" strike="noStrike" cap="none">
                <a:solidFill>
                  <a:srgbClr val="C2B38A"/>
                </a:solidFill>
                <a:latin typeface="Arial"/>
                <a:ea typeface="Arial"/>
                <a:cs typeface="Arial"/>
                <a:sym typeface="Arial"/>
              </a:rPr>
              <a:t>Closure</a:t>
            </a:r>
            <a:r>
              <a:rPr lang="en-CA" sz="2300" b="0" i="0" u="none" strike="noStrike" cap="none">
                <a:solidFill>
                  <a:srgbClr val="000000"/>
                </a:solidFill>
                <a:latin typeface="Arial"/>
                <a:ea typeface="Arial"/>
                <a:cs typeface="Arial"/>
                <a:sym typeface="Arial"/>
              </a:rPr>
              <a:t> </a:t>
            </a:r>
            <a:endParaRPr sz="2300" b="0" i="0" u="none" strike="noStrike" cap="none">
              <a:solidFill>
                <a:srgbClr val="000000"/>
              </a:solidFill>
              <a:latin typeface="Arial"/>
              <a:ea typeface="Arial"/>
              <a:cs typeface="Arial"/>
              <a:sym typeface="Arial"/>
            </a:endParaRPr>
          </a:p>
        </p:txBody>
      </p:sp>
      <p:pic>
        <p:nvPicPr>
          <p:cNvPr id="428" name="Google Shape;428;g261409b19db_0_9"/>
          <p:cNvPicPr preferRelativeResize="0"/>
          <p:nvPr/>
        </p:nvPicPr>
        <p:blipFill rotWithShape="1">
          <a:blip r:embed="rId4">
            <a:alphaModFix/>
          </a:blip>
          <a:srcRect/>
          <a:stretch/>
        </p:blipFill>
        <p:spPr>
          <a:xfrm>
            <a:off x="6733000" y="-157950"/>
            <a:ext cx="6028726" cy="70159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61409b19db_0_137"/>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8" algn="l" rtl="0">
              <a:lnSpc>
                <a:spcPct val="90000"/>
              </a:lnSpc>
              <a:spcBef>
                <a:spcPts val="1000"/>
              </a:spcBef>
              <a:spcAft>
                <a:spcPts val="0"/>
              </a:spcAft>
              <a:buClr>
                <a:srgbClr val="C2B38A"/>
              </a:buClr>
              <a:buSzPts val="2640"/>
              <a:buFont typeface="Arial"/>
              <a:buNone/>
            </a:pPr>
            <a:endParaRPr sz="1100">
              <a:solidFill>
                <a:srgbClr val="104835"/>
              </a:solidFill>
            </a:endParaRPr>
          </a:p>
        </p:txBody>
      </p:sp>
      <p:sp>
        <p:nvSpPr>
          <p:cNvPr id="453" name="Google Shape;453;g261409b19db_0_137"/>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Key To Managing Your Startup Journey</a:t>
            </a:r>
            <a:endParaRPr/>
          </a:p>
        </p:txBody>
      </p:sp>
      <p:cxnSp>
        <p:nvCxnSpPr>
          <p:cNvPr id="454" name="Google Shape;454;g261409b19db_0_137"/>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455" name="Google Shape;455;g261409b19db_0_137"/>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CA" sz="2300" b="0" i="0" u="none" strike="noStrike" cap="none">
                <a:solidFill>
                  <a:srgbClr val="000000"/>
                </a:solidFill>
                <a:latin typeface="Arial"/>
                <a:ea typeface="Arial"/>
                <a:cs typeface="Arial"/>
                <a:sym typeface="Arial"/>
              </a:rPr>
              <a:t>One of the most conspicuous patterns we’ve seen among the thousand startups we’ve funded is that the most successful founders are always totally </a:t>
            </a:r>
            <a:r>
              <a:rPr lang="en-CA" sz="2300" b="1" i="0" u="sng" strike="noStrike" cap="none">
                <a:solidFill>
                  <a:srgbClr val="C2B38A"/>
                </a:solidFill>
                <a:latin typeface="Arial"/>
                <a:ea typeface="Arial"/>
                <a:cs typeface="Arial"/>
                <a:sym typeface="Arial"/>
              </a:rPr>
              <a:t>focused on their product and their users</a:t>
            </a:r>
            <a:r>
              <a:rPr lang="en-CA" sz="2300" b="0" i="0" u="sng" strike="noStrike" cap="none">
                <a:solidFill>
                  <a:srgbClr val="000000"/>
                </a:solidFill>
                <a:latin typeface="Arial"/>
                <a:ea typeface="Arial"/>
                <a:cs typeface="Arial"/>
                <a:sym typeface="Arial"/>
              </a:rPr>
              <a:t>. </a:t>
            </a:r>
            <a:r>
              <a:rPr lang="en-CA" sz="2300" b="0" i="0" u="none" strike="noStrike" cap="none">
                <a:solidFill>
                  <a:srgbClr val="000000"/>
                </a:solidFill>
                <a:latin typeface="Arial"/>
                <a:ea typeface="Arial"/>
                <a:cs typeface="Arial"/>
                <a:sym typeface="Arial"/>
              </a:rPr>
              <a:t>To the point of being fanatical. The best founders don’t have time to get caught up in other things. - Jessica Livingston YC</a:t>
            </a:r>
            <a:endParaRPr sz="23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61409b19db_0_137"/>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8" algn="l" rtl="0">
              <a:lnSpc>
                <a:spcPct val="90000"/>
              </a:lnSpc>
              <a:spcBef>
                <a:spcPts val="1000"/>
              </a:spcBef>
              <a:spcAft>
                <a:spcPts val="0"/>
              </a:spcAft>
              <a:buClr>
                <a:srgbClr val="C2B38A"/>
              </a:buClr>
              <a:buSzPts val="2640"/>
              <a:buFont typeface="Arial"/>
              <a:buNone/>
            </a:pPr>
            <a:endParaRPr lang="en-CA" sz="1100" dirty="0">
              <a:solidFill>
                <a:srgbClr val="104835"/>
              </a:solidFill>
            </a:endParaRPr>
          </a:p>
          <a:p>
            <a:pPr marL="457200" lvl="0" indent="-200658" algn="l" rtl="0">
              <a:lnSpc>
                <a:spcPct val="90000"/>
              </a:lnSpc>
              <a:spcBef>
                <a:spcPts val="1000"/>
              </a:spcBef>
              <a:spcAft>
                <a:spcPts val="0"/>
              </a:spcAft>
              <a:buClr>
                <a:srgbClr val="C2B38A"/>
              </a:buClr>
              <a:buSzPts val="2640"/>
              <a:buFont typeface="Arial"/>
              <a:buNone/>
            </a:pPr>
            <a:endParaRPr sz="1100" dirty="0">
              <a:solidFill>
                <a:srgbClr val="104835"/>
              </a:solidFill>
            </a:endParaRPr>
          </a:p>
        </p:txBody>
      </p:sp>
      <p:sp>
        <p:nvSpPr>
          <p:cNvPr id="453" name="Google Shape;453;g261409b19db_0_137"/>
          <p:cNvSpPr txBox="1">
            <a:spLocks noGrp="1"/>
          </p:cNvSpPr>
          <p:nvPr>
            <p:ph type="subTitle" idx="2"/>
          </p:nvPr>
        </p:nvSpPr>
        <p:spPr>
          <a:xfrm>
            <a:off x="1007390" y="605810"/>
            <a:ext cx="9237000" cy="528600"/>
          </a:xfrm>
          <a:prstGeom prst="rect">
            <a:avLst/>
          </a:prstGeom>
          <a:noFill/>
          <a:ln>
            <a:noFill/>
          </a:ln>
        </p:spPr>
        <p:txBody>
          <a:bodyPr spcFirstLastPara="1" wrap="square" lIns="91425" tIns="45700" rIns="91425" bIns="45700" anchor="t" anchorCtr="0">
            <a:noAutofit/>
          </a:bodyPr>
          <a:lstStyle/>
          <a:p>
            <a:r>
              <a:rPr lang="en-CA" sz="3600" b="1" dirty="0"/>
              <a:t>Planning Matters in the Startup Journey  </a:t>
            </a:r>
          </a:p>
          <a:p>
            <a:r>
              <a:rPr lang="en-CA" sz="3600" b="1" dirty="0"/>
              <a:t>is not about predicting the future.</a:t>
            </a:r>
            <a:endParaRPr dirty="0"/>
          </a:p>
        </p:txBody>
      </p:sp>
      <p:sp>
        <p:nvSpPr>
          <p:cNvPr id="455" name="Google Shape;455;g261409b19db_0_137"/>
          <p:cNvSpPr txBox="1"/>
          <p:nvPr/>
        </p:nvSpPr>
        <p:spPr>
          <a:xfrm>
            <a:off x="1007390" y="2855573"/>
            <a:ext cx="9530400" cy="1867500"/>
          </a:xfrm>
          <a:prstGeom prst="rect">
            <a:avLst/>
          </a:prstGeom>
          <a:noFill/>
          <a:ln>
            <a:noFill/>
          </a:ln>
        </p:spPr>
        <p:txBody>
          <a:bodyPr spcFirstLastPara="1" wrap="square" lIns="91425" tIns="45700" rIns="91425" bIns="45700" anchor="ctr" anchorCtr="0">
            <a:noAutofit/>
          </a:bodyPr>
          <a:lstStyle/>
          <a:p>
            <a:r>
              <a:rPr lang="en-CA" sz="2800" b="1" dirty="0"/>
              <a:t>It is about deciding how progress will happen.</a:t>
            </a:r>
          </a:p>
          <a:p>
            <a:endParaRPr lang="en-CA" sz="2800" dirty="0"/>
          </a:p>
          <a:p>
            <a:r>
              <a:rPr lang="en-CA" sz="2800" dirty="0"/>
              <a:t>In early-stage </a:t>
            </a:r>
            <a:r>
              <a:rPr lang="en-CA" sz="2800" dirty="0" err="1"/>
              <a:t>startups</a:t>
            </a:r>
            <a:r>
              <a:rPr lang="en-CA" sz="2800" dirty="0"/>
              <a:t>:</a:t>
            </a:r>
          </a:p>
          <a:p>
            <a:pPr>
              <a:buFont typeface="Arial" panose="020B0604020202020204" pitchFamily="34" charset="0"/>
              <a:buChar char="•"/>
            </a:pPr>
            <a:r>
              <a:rPr lang="en-CA" sz="2800" dirty="0"/>
              <a:t>Time, attention, and energy are limited</a:t>
            </a:r>
          </a:p>
          <a:p>
            <a:pPr>
              <a:buFont typeface="Arial" panose="020B0604020202020204" pitchFamily="34" charset="0"/>
              <a:buChar char="•"/>
            </a:pPr>
            <a:r>
              <a:rPr lang="en-CA" sz="2800" dirty="0"/>
              <a:t>Uncertainty is high and answers are incomplete</a:t>
            </a:r>
          </a:p>
          <a:p>
            <a:pPr>
              <a:buFont typeface="Arial" panose="020B0604020202020204" pitchFamily="34" charset="0"/>
              <a:buChar char="•"/>
            </a:pPr>
            <a:r>
              <a:rPr lang="en-CA" sz="2800" dirty="0"/>
              <a:t>Not all work moves the venture forward</a:t>
            </a:r>
          </a:p>
        </p:txBody>
      </p:sp>
    </p:spTree>
    <p:extLst>
      <p:ext uri="{BB962C8B-B14F-4D97-AF65-F5344CB8AC3E}">
        <p14:creationId xmlns:p14="http://schemas.microsoft.com/office/powerpoint/2010/main" val="132807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61409b19db_0_137"/>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8" algn="l" rtl="0">
              <a:lnSpc>
                <a:spcPct val="90000"/>
              </a:lnSpc>
              <a:spcBef>
                <a:spcPts val="1000"/>
              </a:spcBef>
              <a:spcAft>
                <a:spcPts val="0"/>
              </a:spcAft>
              <a:buClr>
                <a:srgbClr val="C2B38A"/>
              </a:buClr>
              <a:buSzPts val="2640"/>
              <a:buFont typeface="Arial"/>
              <a:buNone/>
            </a:pPr>
            <a:endParaRPr lang="en-CA" sz="1100" dirty="0">
              <a:solidFill>
                <a:srgbClr val="104835"/>
              </a:solidFill>
            </a:endParaRPr>
          </a:p>
          <a:p>
            <a:pPr marL="457200" lvl="0" indent="-200658" algn="l" rtl="0">
              <a:lnSpc>
                <a:spcPct val="90000"/>
              </a:lnSpc>
              <a:spcBef>
                <a:spcPts val="1000"/>
              </a:spcBef>
              <a:spcAft>
                <a:spcPts val="0"/>
              </a:spcAft>
              <a:buClr>
                <a:srgbClr val="C2B38A"/>
              </a:buClr>
              <a:buSzPts val="2640"/>
              <a:buFont typeface="Arial"/>
              <a:buNone/>
            </a:pPr>
            <a:endParaRPr sz="1100" dirty="0">
              <a:solidFill>
                <a:srgbClr val="104835"/>
              </a:solidFill>
            </a:endParaRPr>
          </a:p>
        </p:txBody>
      </p:sp>
      <p:sp>
        <p:nvSpPr>
          <p:cNvPr id="453" name="Google Shape;453;g261409b19db_0_137"/>
          <p:cNvSpPr txBox="1">
            <a:spLocks noGrp="1"/>
          </p:cNvSpPr>
          <p:nvPr>
            <p:ph type="subTitle" idx="2"/>
          </p:nvPr>
        </p:nvSpPr>
        <p:spPr>
          <a:xfrm>
            <a:off x="1007390" y="605810"/>
            <a:ext cx="9237000" cy="528600"/>
          </a:xfrm>
          <a:prstGeom prst="rect">
            <a:avLst/>
          </a:prstGeom>
          <a:noFill/>
          <a:ln>
            <a:noFill/>
          </a:ln>
        </p:spPr>
        <p:txBody>
          <a:bodyPr spcFirstLastPara="1" wrap="square" lIns="91425" tIns="45700" rIns="91425" bIns="45700" anchor="t" anchorCtr="0">
            <a:noAutofit/>
          </a:bodyPr>
          <a:lstStyle/>
          <a:p>
            <a:r>
              <a:rPr lang="en-CA" sz="3600" b="1" dirty="0"/>
              <a:t>Planning Matters in the Startup Journey  </a:t>
            </a:r>
          </a:p>
          <a:p>
            <a:r>
              <a:rPr lang="en-CA" sz="3600" b="1" dirty="0"/>
              <a:t>is not about predicting the future.</a:t>
            </a:r>
            <a:endParaRPr dirty="0"/>
          </a:p>
        </p:txBody>
      </p:sp>
      <p:sp>
        <p:nvSpPr>
          <p:cNvPr id="455" name="Google Shape;455;g261409b19db_0_137"/>
          <p:cNvSpPr txBox="1"/>
          <p:nvPr/>
        </p:nvSpPr>
        <p:spPr>
          <a:xfrm>
            <a:off x="1007390" y="3014599"/>
            <a:ext cx="9530400" cy="1867500"/>
          </a:xfrm>
          <a:prstGeom prst="rect">
            <a:avLst/>
          </a:prstGeom>
          <a:noFill/>
          <a:ln>
            <a:noFill/>
          </a:ln>
        </p:spPr>
        <p:txBody>
          <a:bodyPr spcFirstLastPara="1" wrap="square" lIns="91425" tIns="45700" rIns="91425" bIns="45700" anchor="ctr" anchorCtr="0">
            <a:noAutofit/>
          </a:bodyPr>
          <a:lstStyle/>
          <a:p>
            <a:r>
              <a:rPr lang="en-CA" sz="2800" b="1" dirty="0"/>
              <a:t>Planning matters because it:</a:t>
            </a:r>
            <a:br>
              <a:rPr lang="en-CA" sz="2800" b="1" dirty="0"/>
            </a:br>
            <a:endParaRPr lang="en-CA" sz="2800" dirty="0"/>
          </a:p>
          <a:p>
            <a:pPr>
              <a:buFont typeface="Arial" panose="020B0604020202020204" pitchFamily="34" charset="0"/>
              <a:buChar char="•"/>
            </a:pPr>
            <a:r>
              <a:rPr lang="en-CA" sz="2800" dirty="0"/>
              <a:t>Translates goals into concrete, repeatable action</a:t>
            </a:r>
          </a:p>
          <a:p>
            <a:pPr>
              <a:buFont typeface="Arial" panose="020B0604020202020204" pitchFamily="34" charset="0"/>
              <a:buChar char="•"/>
            </a:pPr>
            <a:r>
              <a:rPr lang="en-CA" sz="2800" dirty="0"/>
              <a:t>Protects time for the work that actually creates evidence</a:t>
            </a:r>
          </a:p>
          <a:p>
            <a:pPr>
              <a:buFont typeface="Arial" panose="020B0604020202020204" pitchFamily="34" charset="0"/>
              <a:buChar char="•"/>
            </a:pPr>
            <a:r>
              <a:rPr lang="en-CA" sz="2800" dirty="0"/>
              <a:t>Reduces wasted effort on activities that feel productive but don’t change decisions</a:t>
            </a:r>
          </a:p>
          <a:p>
            <a:pPr>
              <a:buFont typeface="Arial" panose="020B0604020202020204" pitchFamily="34" charset="0"/>
              <a:buChar char="•"/>
            </a:pPr>
            <a:r>
              <a:rPr lang="en-CA" sz="2800" dirty="0"/>
              <a:t>Makes progress visible week over week</a:t>
            </a:r>
          </a:p>
          <a:p>
            <a:pPr>
              <a:buFont typeface="Arial" panose="020B0604020202020204" pitchFamily="34" charset="0"/>
              <a:buChar char="•"/>
            </a:pPr>
            <a:r>
              <a:rPr lang="en-CA" sz="2800" dirty="0"/>
              <a:t>Enables adjustment when assumptions prove wrong</a:t>
            </a:r>
          </a:p>
        </p:txBody>
      </p:sp>
    </p:spTree>
    <p:extLst>
      <p:ext uri="{BB962C8B-B14F-4D97-AF65-F5344CB8AC3E}">
        <p14:creationId xmlns:p14="http://schemas.microsoft.com/office/powerpoint/2010/main" val="2331991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61409b19db_0_152"/>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8" algn="l" rtl="0">
              <a:lnSpc>
                <a:spcPct val="90000"/>
              </a:lnSpc>
              <a:spcBef>
                <a:spcPts val="1000"/>
              </a:spcBef>
              <a:spcAft>
                <a:spcPts val="0"/>
              </a:spcAft>
              <a:buClr>
                <a:srgbClr val="C2B38A"/>
              </a:buClr>
              <a:buSzPts val="2640"/>
              <a:buFont typeface="Arial"/>
              <a:buNone/>
            </a:pPr>
            <a:endParaRPr sz="1100">
              <a:solidFill>
                <a:srgbClr val="104835"/>
              </a:solidFill>
            </a:endParaRPr>
          </a:p>
        </p:txBody>
      </p:sp>
      <p:sp>
        <p:nvSpPr>
          <p:cNvPr id="445" name="Google Shape;445;g261409b19db_0_15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Key To Managing Your Startup Journey</a:t>
            </a:r>
            <a:endParaRPr/>
          </a:p>
          <a:p>
            <a:pPr marL="457200" lvl="0" indent="-406400" algn="l" rtl="0">
              <a:lnSpc>
                <a:spcPct val="90000"/>
              </a:lnSpc>
              <a:spcBef>
                <a:spcPts val="1000"/>
              </a:spcBef>
              <a:spcAft>
                <a:spcPts val="0"/>
              </a:spcAft>
              <a:buClr>
                <a:srgbClr val="C3B38A"/>
              </a:buClr>
              <a:buSzPts val="3600"/>
              <a:buNone/>
            </a:pPr>
            <a:endParaRPr/>
          </a:p>
        </p:txBody>
      </p:sp>
      <p:cxnSp>
        <p:nvCxnSpPr>
          <p:cNvPr id="446" name="Google Shape;446;g261409b19db_0_152"/>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447" name="Google Shape;447;g261409b19db_0_152"/>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1200"/>
              </a:spcBef>
              <a:spcAft>
                <a:spcPts val="1200"/>
              </a:spcAft>
              <a:buClr>
                <a:schemeClr val="dk1"/>
              </a:buClr>
              <a:buSzPts val="1100"/>
              <a:buFont typeface="Arial"/>
              <a:buNone/>
            </a:pPr>
            <a:r>
              <a:rPr lang="en-CA" sz="3100" b="0" i="0" u="none" strike="noStrike" cap="none">
                <a:solidFill>
                  <a:srgbClr val="202124"/>
                </a:solidFill>
                <a:highlight>
                  <a:srgbClr val="FFFFFF"/>
                </a:highlight>
                <a:latin typeface="Arial"/>
                <a:ea typeface="Arial"/>
                <a:cs typeface="Arial"/>
                <a:sym typeface="Arial"/>
              </a:rPr>
              <a:t>E</a:t>
            </a:r>
            <a:r>
              <a:rPr lang="en-CA" sz="3100" b="0" i="0" u="none" strike="noStrike" cap="none">
                <a:solidFill>
                  <a:srgbClr val="040C28"/>
                </a:solidFill>
                <a:latin typeface="Arial"/>
                <a:ea typeface="Arial"/>
                <a:cs typeface="Arial"/>
                <a:sym typeface="Arial"/>
              </a:rPr>
              <a:t>ntrepreneurs who persistently pursue their </a:t>
            </a:r>
            <a:r>
              <a:rPr lang="en-CA" sz="3100" b="1" i="0" u="none" strike="noStrike" cap="none">
                <a:solidFill>
                  <a:srgbClr val="C2B38A"/>
                </a:solidFill>
                <a:latin typeface="Arial"/>
                <a:ea typeface="Arial"/>
                <a:cs typeface="Arial"/>
                <a:sym typeface="Arial"/>
              </a:rPr>
              <a:t>GOALS </a:t>
            </a:r>
            <a:r>
              <a:rPr lang="en-CA" sz="3100" b="0" i="0" u="none" strike="noStrike" cap="none">
                <a:solidFill>
                  <a:srgbClr val="040C28"/>
                </a:solidFill>
                <a:latin typeface="Arial"/>
                <a:ea typeface="Arial"/>
                <a:cs typeface="Arial"/>
                <a:sym typeface="Arial"/>
              </a:rPr>
              <a:t>without giving up are more likely to achieve lasting success.</a:t>
            </a:r>
            <a:endParaRPr sz="4000" b="0" i="0" u="none" strike="noStrike" cap="none">
              <a:solidFill>
                <a:srgbClr val="292929"/>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bc84b6987_0_0"/>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GOAL Setting</a:t>
            </a:r>
            <a:endParaRPr/>
          </a:p>
        </p:txBody>
      </p:sp>
      <p:sp>
        <p:nvSpPr>
          <p:cNvPr id="461" name="Google Shape;461;g2abc84b6987_0_0"/>
          <p:cNvSpPr txBox="1"/>
          <p:nvPr/>
        </p:nvSpPr>
        <p:spPr>
          <a:xfrm>
            <a:off x="1088400" y="1706475"/>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CA" sz="2400" b="1" i="0" u="none" strike="noStrike" cap="none">
                <a:solidFill>
                  <a:srgbClr val="C3B38A"/>
                </a:solidFill>
                <a:latin typeface="Arial"/>
                <a:ea typeface="Arial"/>
                <a:cs typeface="Arial"/>
                <a:sym typeface="Arial"/>
              </a:rPr>
              <a:t>Goal setting is a process of identifying specific objectives that an individual or organization aims to achieve within a certain timeframe. It involves determining what you want to accomplish and establishing measurable goals and timeframes to guide your actions. </a:t>
            </a:r>
            <a:endParaRPr sz="2700" b="1" i="0" u="none" strike="noStrike" cap="none">
              <a:solidFill>
                <a:srgbClr val="000000"/>
              </a:solidFill>
              <a:latin typeface="Arial"/>
              <a:ea typeface="Arial"/>
              <a:cs typeface="Arial"/>
              <a:sym typeface="Arial"/>
            </a:endParaRPr>
          </a:p>
        </p:txBody>
      </p:sp>
      <p:sp>
        <p:nvSpPr>
          <p:cNvPr id="462" name="Google Shape;462;g2abc84b6987_0_0"/>
          <p:cNvSpPr txBox="1"/>
          <p:nvPr/>
        </p:nvSpPr>
        <p:spPr>
          <a:xfrm>
            <a:off x="1605300" y="3816375"/>
            <a:ext cx="9530400" cy="1867500"/>
          </a:xfrm>
          <a:prstGeom prst="rect">
            <a:avLst/>
          </a:prstGeom>
          <a:noFill/>
          <a:ln>
            <a:noFill/>
          </a:ln>
        </p:spPr>
        <p:txBody>
          <a:bodyPr spcFirstLastPara="1" wrap="square" lIns="91425" tIns="45700" rIns="91425" bIns="45700" anchor="ctr" anchorCtr="0">
            <a:noAutofit/>
          </a:bodyPr>
          <a:lstStyle/>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Make your Goals &gt; SMART Goals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Understand the 'Why'</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Break Down Large Goals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Incorporate Feedback and Accountability Mechanisms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Stay Flexible and Adapt</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Consistent Tracking and Evaluation</a:t>
            </a:r>
            <a:endParaRPr sz="2000" b="0" i="0" u="none" strike="noStrike" cap="none">
              <a:solidFill>
                <a:srgbClr val="292929"/>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g261409b19db_0_42"/>
          <p:cNvSpPr txBox="1">
            <a:spLocks noGrp="1"/>
          </p:cNvSpPr>
          <p:nvPr>
            <p:ph type="subTitle" idx="2"/>
          </p:nvPr>
        </p:nvSpPr>
        <p:spPr>
          <a:xfrm>
            <a:off x="1560240" y="6489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SMART GOALS</a:t>
            </a:r>
            <a:endParaRPr/>
          </a:p>
        </p:txBody>
      </p:sp>
      <p:pic>
        <p:nvPicPr>
          <p:cNvPr id="468" name="Google Shape;468;g261409b19db_0_42"/>
          <p:cNvPicPr preferRelativeResize="0"/>
          <p:nvPr/>
        </p:nvPicPr>
        <p:blipFill rotWithShape="1">
          <a:blip r:embed="rId3">
            <a:alphaModFix/>
          </a:blip>
          <a:srcRect/>
          <a:stretch/>
        </p:blipFill>
        <p:spPr>
          <a:xfrm>
            <a:off x="1560250" y="1519820"/>
            <a:ext cx="9571122" cy="494123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g32a7a6864ca_1_0"/>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7" algn="l" rtl="0">
              <a:lnSpc>
                <a:spcPct val="90000"/>
              </a:lnSpc>
              <a:spcBef>
                <a:spcPts val="1000"/>
              </a:spcBef>
              <a:spcAft>
                <a:spcPts val="0"/>
              </a:spcAft>
              <a:buClr>
                <a:srgbClr val="C2B38A"/>
              </a:buClr>
              <a:buSzPts val="2640"/>
              <a:buFont typeface="Arial"/>
              <a:buNone/>
            </a:pPr>
            <a:endParaRPr sz="1100">
              <a:solidFill>
                <a:srgbClr val="104835"/>
              </a:solidFill>
            </a:endParaRPr>
          </a:p>
        </p:txBody>
      </p:sp>
      <p:sp>
        <p:nvSpPr>
          <p:cNvPr id="474" name="Google Shape;474;g32a7a6864ca_1_0"/>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Questions to Ask Yourself</a:t>
            </a:r>
            <a:endParaRPr/>
          </a:p>
        </p:txBody>
      </p:sp>
      <p:cxnSp>
        <p:nvCxnSpPr>
          <p:cNvPr id="475" name="Google Shape;475;g32a7a6864ca_1_0"/>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476" name="Google Shape;476;g32a7a6864ca_1_0"/>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n-CA" sz="2300"/>
              <a:t>What is my goal in the program? </a:t>
            </a:r>
            <a:br>
              <a:rPr lang="en-CA" sz="2300"/>
            </a:br>
            <a:endParaRPr sz="2300"/>
          </a:p>
          <a:p>
            <a:pPr marL="0" marR="0" lvl="0" indent="0" algn="l" rtl="0">
              <a:lnSpc>
                <a:spcPct val="150000"/>
              </a:lnSpc>
              <a:spcBef>
                <a:spcPts val="0"/>
              </a:spcBef>
              <a:spcAft>
                <a:spcPts val="0"/>
              </a:spcAft>
              <a:buClr>
                <a:schemeClr val="dk1"/>
              </a:buClr>
              <a:buSzPts val="1100"/>
              <a:buFont typeface="Arial"/>
              <a:buNone/>
            </a:pP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32a7a6864ca_1_8"/>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7" algn="l" rtl="0">
              <a:lnSpc>
                <a:spcPct val="90000"/>
              </a:lnSpc>
              <a:spcBef>
                <a:spcPts val="1000"/>
              </a:spcBef>
              <a:spcAft>
                <a:spcPts val="0"/>
              </a:spcAft>
              <a:buClr>
                <a:srgbClr val="C2B38A"/>
              </a:buClr>
              <a:buSzPts val="2640"/>
              <a:buFont typeface="Arial"/>
              <a:buNone/>
            </a:pPr>
            <a:endParaRPr sz="1100">
              <a:solidFill>
                <a:srgbClr val="104835"/>
              </a:solidFill>
            </a:endParaRPr>
          </a:p>
        </p:txBody>
      </p:sp>
      <p:sp>
        <p:nvSpPr>
          <p:cNvPr id="482" name="Google Shape;482;g32a7a6864ca_1_8"/>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Questions to Ask Yourself</a:t>
            </a:r>
            <a:endParaRPr/>
          </a:p>
        </p:txBody>
      </p:sp>
      <p:cxnSp>
        <p:nvCxnSpPr>
          <p:cNvPr id="483" name="Google Shape;483;g32a7a6864ca_1_8"/>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484" name="Google Shape;484;g32a7a6864ca_1_8"/>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n-CA" sz="2300"/>
              <a:t>What is my goal in the program? </a:t>
            </a:r>
            <a:br>
              <a:rPr lang="en-CA" sz="2300"/>
            </a:br>
            <a:r>
              <a:rPr lang="en-CA" sz="2300"/>
              <a:t>Why does it matter? </a:t>
            </a:r>
            <a:endParaRPr sz="2300"/>
          </a:p>
          <a:p>
            <a:pPr marL="0" marR="0" lvl="0" indent="0" algn="l" rtl="0">
              <a:lnSpc>
                <a:spcPct val="150000"/>
              </a:lnSpc>
              <a:spcBef>
                <a:spcPts val="0"/>
              </a:spcBef>
              <a:spcAft>
                <a:spcPts val="0"/>
              </a:spcAft>
              <a:buClr>
                <a:schemeClr val="dk1"/>
              </a:buClr>
              <a:buSzPts val="1100"/>
              <a:buFont typeface="Arial"/>
              <a:buNone/>
            </a:pPr>
            <a:endParaRPr sz="23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g32a7a6864ca_1_15"/>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200657" algn="l" rtl="0">
              <a:lnSpc>
                <a:spcPct val="90000"/>
              </a:lnSpc>
              <a:spcBef>
                <a:spcPts val="1000"/>
              </a:spcBef>
              <a:spcAft>
                <a:spcPts val="0"/>
              </a:spcAft>
              <a:buClr>
                <a:srgbClr val="C2B38A"/>
              </a:buClr>
              <a:buSzPts val="2640"/>
              <a:buFont typeface="Arial"/>
              <a:buNone/>
            </a:pPr>
            <a:endParaRPr sz="1100">
              <a:solidFill>
                <a:srgbClr val="104835"/>
              </a:solidFill>
            </a:endParaRPr>
          </a:p>
        </p:txBody>
      </p:sp>
      <p:sp>
        <p:nvSpPr>
          <p:cNvPr id="490" name="Google Shape;490;g32a7a6864ca_1_1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Questions to Ask Yourself</a:t>
            </a:r>
            <a:endParaRPr/>
          </a:p>
        </p:txBody>
      </p:sp>
      <p:cxnSp>
        <p:nvCxnSpPr>
          <p:cNvPr id="491" name="Google Shape;491;g32a7a6864ca_1_15"/>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492" name="Google Shape;492;g32a7a6864ca_1_15"/>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n-CA" sz="2300"/>
              <a:t>What is my goal in the program? </a:t>
            </a:r>
            <a:br>
              <a:rPr lang="en-CA" sz="2300"/>
            </a:br>
            <a:r>
              <a:rPr lang="en-CA" sz="2300"/>
              <a:t>Why does it matter? </a:t>
            </a:r>
            <a:endParaRPr sz="2300"/>
          </a:p>
          <a:p>
            <a:pPr marL="0" marR="0" lvl="0" indent="0" algn="l" rtl="0">
              <a:lnSpc>
                <a:spcPct val="150000"/>
              </a:lnSpc>
              <a:spcBef>
                <a:spcPts val="0"/>
              </a:spcBef>
              <a:spcAft>
                <a:spcPts val="0"/>
              </a:spcAft>
              <a:buClr>
                <a:schemeClr val="dk1"/>
              </a:buClr>
              <a:buSzPts val="1100"/>
              <a:buFont typeface="Arial"/>
              <a:buNone/>
            </a:pPr>
            <a:r>
              <a:rPr lang="en-CA" sz="2300"/>
              <a:t>What does success look like?</a:t>
            </a:r>
            <a:endParaRPr sz="23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11"/>
          <p:cNvSpPr txBox="1">
            <a:spLocks noGrp="1"/>
          </p:cNvSpPr>
          <p:nvPr>
            <p:ph type="subTitle" idx="2"/>
          </p:nvPr>
        </p:nvSpPr>
        <p:spPr>
          <a:xfrm>
            <a:off x="242736" y="3164668"/>
            <a:ext cx="5181600" cy="5286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600"/>
              <a:buNone/>
            </a:pPr>
            <a:r>
              <a:rPr lang="en-CA"/>
              <a:t>AGENDA</a:t>
            </a:r>
            <a:endParaRPr/>
          </a:p>
        </p:txBody>
      </p:sp>
      <p:sp>
        <p:nvSpPr>
          <p:cNvPr id="392" name="Google Shape;392;p11"/>
          <p:cNvSpPr txBox="1">
            <a:spLocks noGrp="1"/>
          </p:cNvSpPr>
          <p:nvPr>
            <p:ph type="body" idx="3"/>
          </p:nvPr>
        </p:nvSpPr>
        <p:spPr>
          <a:xfrm>
            <a:off x="6081675" y="2303853"/>
            <a:ext cx="5181600" cy="528600"/>
          </a:xfrm>
          <a:prstGeom prst="rect">
            <a:avLst/>
          </a:prstGeom>
          <a:noFill/>
          <a:ln>
            <a:noFill/>
          </a:ln>
        </p:spPr>
        <p:txBody>
          <a:bodyPr spcFirstLastPara="1" wrap="square" lIns="91425" tIns="45700" rIns="91425" bIns="45700" anchor="ctr" anchorCtr="0">
            <a:noAutofit/>
          </a:bodyPr>
          <a:lstStyle/>
          <a:p>
            <a:pPr marL="0" lvl="0" indent="0" algn="l" rtl="0">
              <a:lnSpc>
                <a:spcPct val="95000"/>
              </a:lnSpc>
              <a:spcBef>
                <a:spcPts val="1500"/>
              </a:spcBef>
              <a:spcAft>
                <a:spcPts val="1500"/>
              </a:spcAft>
              <a:buSzPts val="1800"/>
              <a:buNone/>
            </a:pPr>
            <a:r>
              <a:rPr lang="en-CA" b="1" dirty="0">
                <a:latin typeface="Roboto"/>
                <a:ea typeface="Roboto"/>
                <a:cs typeface="Roboto"/>
                <a:sym typeface="Roboto"/>
              </a:rPr>
              <a:t>The Importance of Effective Planning</a:t>
            </a:r>
            <a:endParaRPr b="1" dirty="0"/>
          </a:p>
        </p:txBody>
      </p:sp>
      <p:sp>
        <p:nvSpPr>
          <p:cNvPr id="393" name="Google Shape;393;p11"/>
          <p:cNvSpPr txBox="1">
            <a:spLocks noGrp="1"/>
          </p:cNvSpPr>
          <p:nvPr>
            <p:ph type="body" idx="4"/>
          </p:nvPr>
        </p:nvSpPr>
        <p:spPr>
          <a:xfrm>
            <a:off x="6081675" y="3167775"/>
            <a:ext cx="6110400" cy="5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b="1" dirty="0"/>
              <a:t>Getting to a 100</a:t>
            </a:r>
            <a:endParaRPr b="1" dirty="0"/>
          </a:p>
        </p:txBody>
      </p:sp>
      <p:sp>
        <p:nvSpPr>
          <p:cNvPr id="394" name="Google Shape;394;p11"/>
          <p:cNvSpPr txBox="1">
            <a:spLocks noGrp="1"/>
          </p:cNvSpPr>
          <p:nvPr>
            <p:ph type="body" idx="5"/>
          </p:nvPr>
        </p:nvSpPr>
        <p:spPr>
          <a:xfrm>
            <a:off x="6096000" y="4791728"/>
            <a:ext cx="5181600" cy="5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b="1" dirty="0"/>
              <a:t>Project Planning Strategies</a:t>
            </a:r>
            <a:endParaRPr b="1" dirty="0"/>
          </a:p>
        </p:txBody>
      </p:sp>
      <p:cxnSp>
        <p:nvCxnSpPr>
          <p:cNvPr id="395" name="Google Shape;395;p11"/>
          <p:cNvCxnSpPr/>
          <p:nvPr/>
        </p:nvCxnSpPr>
        <p:spPr>
          <a:xfrm>
            <a:off x="6081675" y="1962351"/>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96" name="Google Shape;396;p11"/>
          <p:cNvCxnSpPr/>
          <p:nvPr/>
        </p:nvCxnSpPr>
        <p:spPr>
          <a:xfrm>
            <a:off x="6081675" y="2832516"/>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97" name="Google Shape;397;p11"/>
          <p:cNvCxnSpPr/>
          <p:nvPr/>
        </p:nvCxnSpPr>
        <p:spPr>
          <a:xfrm>
            <a:off x="6081675" y="3679939"/>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98" name="Google Shape;398;p11"/>
          <p:cNvCxnSpPr/>
          <p:nvPr/>
        </p:nvCxnSpPr>
        <p:spPr>
          <a:xfrm>
            <a:off x="6081675" y="4560372"/>
            <a:ext cx="5181600" cy="0"/>
          </a:xfrm>
          <a:prstGeom prst="straightConnector1">
            <a:avLst/>
          </a:prstGeom>
          <a:noFill/>
          <a:ln w="19050" cap="flat" cmpd="sng">
            <a:solidFill>
              <a:srgbClr val="C3B38A"/>
            </a:solidFill>
            <a:prstDash val="solid"/>
            <a:miter lim="800000"/>
            <a:headEnd type="none" w="sm" len="sm"/>
            <a:tailEnd type="none" w="sm" len="sm"/>
          </a:ln>
        </p:spPr>
      </p:cxnSp>
      <p:sp>
        <p:nvSpPr>
          <p:cNvPr id="399" name="Google Shape;399;p11"/>
          <p:cNvSpPr txBox="1">
            <a:spLocks noGrp="1"/>
          </p:cNvSpPr>
          <p:nvPr>
            <p:ph type="body" idx="5"/>
          </p:nvPr>
        </p:nvSpPr>
        <p:spPr>
          <a:xfrm>
            <a:off x="6096000" y="3927804"/>
            <a:ext cx="5181600" cy="528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CA" b="1" dirty="0"/>
              <a:t>Your CRM </a:t>
            </a:r>
            <a:endParaRPr b="1" dirty="0"/>
          </a:p>
        </p:txBody>
      </p:sp>
      <p:cxnSp>
        <p:nvCxnSpPr>
          <p:cNvPr id="400" name="Google Shape;400;p11"/>
          <p:cNvCxnSpPr/>
          <p:nvPr/>
        </p:nvCxnSpPr>
        <p:spPr>
          <a:xfrm>
            <a:off x="6081675" y="5424297"/>
            <a:ext cx="5181600" cy="0"/>
          </a:xfrm>
          <a:prstGeom prst="straightConnector1">
            <a:avLst/>
          </a:prstGeom>
          <a:noFill/>
          <a:ln w="19050" cap="flat" cmpd="sng">
            <a:solidFill>
              <a:srgbClr val="C3B38A"/>
            </a:solidFill>
            <a:prstDash val="solid"/>
            <a:miter lim="800000"/>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61409b19db_0_5"/>
          <p:cNvSpPr txBox="1">
            <a:spLocks noGrp="1"/>
          </p:cNvSpPr>
          <p:nvPr>
            <p:ph type="subTitle" idx="1"/>
          </p:nvPr>
        </p:nvSpPr>
        <p:spPr>
          <a:xfrm>
            <a:off x="2790150" y="2860056"/>
            <a:ext cx="6611700" cy="1137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800"/>
              <a:buNone/>
            </a:pPr>
            <a:r>
              <a:rPr lang="en-CA" dirty="0"/>
              <a:t>Getting to a 100</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3" name="Subtitle 2">
            <a:extLst>
              <a:ext uri="{FF2B5EF4-FFF2-40B4-BE49-F238E27FC236}">
                <a16:creationId xmlns:a16="http://schemas.microsoft.com/office/drawing/2014/main" id="{0D08109B-2ECA-C93E-3966-CEBD7279DC18}"/>
              </a:ext>
            </a:extLst>
          </p:cNvPr>
          <p:cNvSpPr>
            <a:spLocks noGrp="1"/>
          </p:cNvSpPr>
          <p:nvPr>
            <p:ph type="subTitle" idx="2"/>
          </p:nvPr>
        </p:nvSpPr>
        <p:spPr/>
        <p:txBody>
          <a:bodyPr/>
          <a:lstStyle/>
          <a:p>
            <a:endParaRPr lang="en-US"/>
          </a:p>
        </p:txBody>
      </p:sp>
      <p:pic>
        <p:nvPicPr>
          <p:cNvPr id="5" name="Picture 4">
            <a:extLst>
              <a:ext uri="{FF2B5EF4-FFF2-40B4-BE49-F238E27FC236}">
                <a16:creationId xmlns:a16="http://schemas.microsoft.com/office/drawing/2014/main" id="{CC314859-CAA8-DF91-5E49-F53EBF35BC89}"/>
              </a:ext>
            </a:extLst>
          </p:cNvPr>
          <p:cNvPicPr>
            <a:picLocks noChangeAspect="1"/>
          </p:cNvPicPr>
          <p:nvPr/>
        </p:nvPicPr>
        <p:blipFill>
          <a:blip r:embed="rId3"/>
          <a:stretch>
            <a:fillRect/>
          </a:stretch>
        </p:blipFill>
        <p:spPr>
          <a:xfrm>
            <a:off x="3180271" y="204231"/>
            <a:ext cx="5831457" cy="64495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g261409b19db_0_161"/>
          <p:cNvSpPr txBox="1">
            <a:spLocks noGrp="1"/>
          </p:cNvSpPr>
          <p:nvPr>
            <p:ph type="subTitle" idx="2"/>
          </p:nvPr>
        </p:nvSpPr>
        <p:spPr>
          <a:xfrm>
            <a:off x="531140" y="26481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Key To Managing </a:t>
            </a:r>
            <a:endParaRPr/>
          </a:p>
          <a:p>
            <a:pPr marL="457200" lvl="0" indent="-406400" algn="l" rtl="0">
              <a:lnSpc>
                <a:spcPct val="90000"/>
              </a:lnSpc>
              <a:spcBef>
                <a:spcPts val="1000"/>
              </a:spcBef>
              <a:spcAft>
                <a:spcPts val="0"/>
              </a:spcAft>
              <a:buClr>
                <a:srgbClr val="C3B38A"/>
              </a:buClr>
              <a:buSzPts val="3600"/>
              <a:buNone/>
            </a:pPr>
            <a:r>
              <a:rPr lang="en-CA"/>
              <a:t>Your Startup Journey</a:t>
            </a:r>
            <a:endParaRPr/>
          </a:p>
          <a:p>
            <a:pPr marL="457200" lvl="0" indent="-406400" algn="l" rtl="0">
              <a:lnSpc>
                <a:spcPct val="90000"/>
              </a:lnSpc>
              <a:spcBef>
                <a:spcPts val="1000"/>
              </a:spcBef>
              <a:spcAft>
                <a:spcPts val="0"/>
              </a:spcAft>
              <a:buClr>
                <a:srgbClr val="C3B38A"/>
              </a:buClr>
              <a:buSzPts val="3600"/>
              <a:buNone/>
            </a:pPr>
            <a:endParaRPr/>
          </a:p>
        </p:txBody>
      </p:sp>
      <p:pic>
        <p:nvPicPr>
          <p:cNvPr id="439" name="Google Shape;439;g261409b19db_0_161"/>
          <p:cNvPicPr preferRelativeResize="0"/>
          <p:nvPr/>
        </p:nvPicPr>
        <p:blipFill rotWithShape="1">
          <a:blip r:embed="rId3">
            <a:alphaModFix/>
          </a:blip>
          <a:srcRect/>
          <a:stretch/>
        </p:blipFill>
        <p:spPr>
          <a:xfrm>
            <a:off x="5901425" y="258188"/>
            <a:ext cx="6103475" cy="6103475"/>
          </a:xfrm>
          <a:prstGeom prst="rect">
            <a:avLst/>
          </a:prstGeom>
          <a:noFill/>
          <a:ln>
            <a:noFill/>
          </a:ln>
        </p:spPr>
      </p:pic>
    </p:spTree>
    <p:extLst>
      <p:ext uri="{BB962C8B-B14F-4D97-AF65-F5344CB8AC3E}">
        <p14:creationId xmlns:p14="http://schemas.microsoft.com/office/powerpoint/2010/main" val="3465514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g32a7a6864ca_1_14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Questions to Ask Yourself</a:t>
            </a:r>
            <a:endParaRPr/>
          </a:p>
        </p:txBody>
      </p:sp>
      <p:cxnSp>
        <p:nvCxnSpPr>
          <p:cNvPr id="678" name="Google Shape;678;g32a7a6864ca_1_142"/>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679" name="Google Shape;679;g32a7a6864ca_1_142"/>
          <p:cNvSpPr txBox="1"/>
          <p:nvPr/>
        </p:nvSpPr>
        <p:spPr>
          <a:xfrm>
            <a:off x="1416450" y="279390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n-CA" sz="2300" dirty="0"/>
              <a:t>Where are my prospects coming from? </a:t>
            </a:r>
            <a:endParaRPr sz="2300" dirty="0"/>
          </a:p>
          <a:p>
            <a:pPr marL="0" marR="0" lvl="0" indent="0" algn="l" rtl="0">
              <a:lnSpc>
                <a:spcPct val="150000"/>
              </a:lnSpc>
              <a:spcBef>
                <a:spcPts val="0"/>
              </a:spcBef>
              <a:spcAft>
                <a:spcPts val="0"/>
              </a:spcAft>
              <a:buClr>
                <a:schemeClr val="dk1"/>
              </a:buClr>
              <a:buSzPts val="1100"/>
              <a:buFont typeface="Arial"/>
              <a:buNone/>
            </a:pPr>
            <a:endParaRPr sz="2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g32a7a6864ca_1_14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Questions to Ask Yourself</a:t>
            </a:r>
            <a:endParaRPr/>
          </a:p>
        </p:txBody>
      </p:sp>
      <p:cxnSp>
        <p:nvCxnSpPr>
          <p:cNvPr id="678" name="Google Shape;678;g32a7a6864ca_1_142"/>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679" name="Google Shape;679;g32a7a6864ca_1_142"/>
          <p:cNvSpPr txBox="1"/>
          <p:nvPr/>
        </p:nvSpPr>
        <p:spPr>
          <a:xfrm>
            <a:off x="1416450" y="279390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1100"/>
              <a:buFont typeface="Arial"/>
              <a:buNone/>
            </a:pPr>
            <a:r>
              <a:rPr lang="en-CA" sz="2300" dirty="0"/>
              <a:t>Where are my prospects coming from? </a:t>
            </a:r>
            <a:endParaRPr sz="2300" dirty="0"/>
          </a:p>
          <a:p>
            <a:pPr marL="0" marR="0" lvl="0" indent="0" algn="l" rtl="0">
              <a:lnSpc>
                <a:spcPct val="150000"/>
              </a:lnSpc>
              <a:spcBef>
                <a:spcPts val="0"/>
              </a:spcBef>
              <a:spcAft>
                <a:spcPts val="0"/>
              </a:spcAft>
              <a:buClr>
                <a:schemeClr val="dk1"/>
              </a:buClr>
              <a:buSzPts val="1100"/>
              <a:buFont typeface="Arial"/>
              <a:buNone/>
            </a:pPr>
            <a:r>
              <a:rPr lang="en-CA" sz="2300" dirty="0"/>
              <a:t>How many do I need to reach out to to reach my desired outcomes?</a:t>
            </a:r>
            <a:endParaRPr sz="2300" dirty="0"/>
          </a:p>
          <a:p>
            <a:pPr marL="0" marR="0" lvl="0" indent="0" algn="l" rtl="0">
              <a:lnSpc>
                <a:spcPct val="150000"/>
              </a:lnSpc>
              <a:spcBef>
                <a:spcPts val="0"/>
              </a:spcBef>
              <a:spcAft>
                <a:spcPts val="0"/>
              </a:spcAft>
              <a:buClr>
                <a:schemeClr val="dk1"/>
              </a:buClr>
              <a:buSzPts val="1100"/>
              <a:buFont typeface="Arial"/>
              <a:buNone/>
            </a:pPr>
            <a:r>
              <a:rPr lang="en-CA" sz="2300" dirty="0"/>
              <a:t>How will I know I have validated a hypothesis in the b model? </a:t>
            </a:r>
          </a:p>
          <a:p>
            <a:pPr marL="0" marR="0" lvl="0" indent="0" algn="l" rtl="0">
              <a:lnSpc>
                <a:spcPct val="150000"/>
              </a:lnSpc>
              <a:spcBef>
                <a:spcPts val="0"/>
              </a:spcBef>
              <a:spcAft>
                <a:spcPts val="0"/>
              </a:spcAft>
              <a:buClr>
                <a:schemeClr val="dk1"/>
              </a:buClr>
              <a:buSzPts val="1100"/>
              <a:buFont typeface="Arial"/>
              <a:buNone/>
            </a:pPr>
            <a:r>
              <a:rPr lang="en-CA" sz="2300" dirty="0"/>
              <a:t>Why am I doing this interview</a:t>
            </a:r>
            <a:endParaRPr sz="2300" dirty="0"/>
          </a:p>
          <a:p>
            <a:pPr marL="0" marR="0" lvl="0" indent="0" algn="l" rtl="0">
              <a:lnSpc>
                <a:spcPct val="150000"/>
              </a:lnSpc>
              <a:spcBef>
                <a:spcPts val="0"/>
              </a:spcBef>
              <a:spcAft>
                <a:spcPts val="0"/>
              </a:spcAft>
              <a:buClr>
                <a:schemeClr val="dk1"/>
              </a:buClr>
              <a:buSzPts val="1100"/>
              <a:buFont typeface="Arial"/>
              <a:buNone/>
            </a:pPr>
            <a:r>
              <a:rPr lang="en-CA" sz="2300" dirty="0"/>
              <a:t>What questions do I need to be asking?  </a:t>
            </a:r>
            <a:endParaRPr sz="2300" dirty="0"/>
          </a:p>
          <a:p>
            <a:pPr marL="0" marR="0" lvl="0" indent="0" algn="l" rtl="0">
              <a:lnSpc>
                <a:spcPct val="150000"/>
              </a:lnSpc>
              <a:spcBef>
                <a:spcPts val="0"/>
              </a:spcBef>
              <a:spcAft>
                <a:spcPts val="0"/>
              </a:spcAft>
              <a:buClr>
                <a:schemeClr val="dk1"/>
              </a:buClr>
              <a:buSzPts val="1100"/>
              <a:buFont typeface="Arial"/>
              <a:buNone/>
            </a:pPr>
            <a:endParaRPr sz="2300" dirty="0"/>
          </a:p>
        </p:txBody>
      </p:sp>
    </p:spTree>
    <p:extLst>
      <p:ext uri="{BB962C8B-B14F-4D97-AF65-F5344CB8AC3E}">
        <p14:creationId xmlns:p14="http://schemas.microsoft.com/office/powerpoint/2010/main" val="1438309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g32a7a6864ca_1_14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dirty="0"/>
              <a:t>Design the 100-Interview Execution Plan</a:t>
            </a:r>
            <a:endParaRPr dirty="0"/>
          </a:p>
        </p:txBody>
      </p:sp>
      <p:cxnSp>
        <p:nvCxnSpPr>
          <p:cNvPr id="678" name="Google Shape;678;g32a7a6864ca_1_142"/>
          <p:cNvCxnSpPr/>
          <p:nvPr/>
        </p:nvCxnSpPr>
        <p:spPr>
          <a:xfrm>
            <a:off x="766958" y="2495250"/>
            <a:ext cx="2700" cy="1867500"/>
          </a:xfrm>
          <a:prstGeom prst="straightConnector1">
            <a:avLst/>
          </a:prstGeom>
          <a:noFill/>
          <a:ln w="28575" cap="flat" cmpd="sng">
            <a:solidFill>
              <a:srgbClr val="C3B38A"/>
            </a:solidFill>
            <a:prstDash val="solid"/>
            <a:round/>
            <a:headEnd type="none" w="sm" len="sm"/>
            <a:tailEnd type="none" w="sm" len="sm"/>
          </a:ln>
        </p:spPr>
      </p:cxnSp>
      <p:graphicFrame>
        <p:nvGraphicFramePr>
          <p:cNvPr id="16" name="Table 15">
            <a:extLst>
              <a:ext uri="{FF2B5EF4-FFF2-40B4-BE49-F238E27FC236}">
                <a16:creationId xmlns:a16="http://schemas.microsoft.com/office/drawing/2014/main" id="{D580F46E-2420-8B6E-520F-CE1B925F0152}"/>
              </a:ext>
            </a:extLst>
          </p:cNvPr>
          <p:cNvGraphicFramePr>
            <a:graphicFrameLocks noGrp="1"/>
          </p:cNvGraphicFramePr>
          <p:nvPr>
            <p:extLst>
              <p:ext uri="{D42A27DB-BD31-4B8C-83A1-F6EECF244321}">
                <p14:modId xmlns:p14="http://schemas.microsoft.com/office/powerpoint/2010/main" val="4243354038"/>
              </p:ext>
            </p:extLst>
          </p:nvPr>
        </p:nvGraphicFramePr>
        <p:xfrm>
          <a:off x="1007390" y="1946189"/>
          <a:ext cx="10515600" cy="3352800"/>
        </p:xfrm>
        <a:graphic>
          <a:graphicData uri="http://schemas.openxmlformats.org/drawingml/2006/table">
            <a:tbl>
              <a:tblPr/>
              <a:tblGrid>
                <a:gridCol w="2998529">
                  <a:extLst>
                    <a:ext uri="{9D8B030D-6E8A-4147-A177-3AD203B41FA5}">
                      <a16:colId xmlns:a16="http://schemas.microsoft.com/office/drawing/2014/main" val="3205343648"/>
                    </a:ext>
                  </a:extLst>
                </a:gridCol>
                <a:gridCol w="7517071">
                  <a:extLst>
                    <a:ext uri="{9D8B030D-6E8A-4147-A177-3AD203B41FA5}">
                      <a16:colId xmlns:a16="http://schemas.microsoft.com/office/drawing/2014/main" val="2229502844"/>
                    </a:ext>
                  </a:extLst>
                </a:gridCol>
              </a:tblGrid>
              <a:tr h="0">
                <a:tc>
                  <a:txBody>
                    <a:bodyPr/>
                    <a:lstStyle/>
                    <a:p>
                      <a:r>
                        <a:rPr lang="en-CA" b="1" dirty="0"/>
                        <a:t>Total interview target</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u="sng" dirty="0"/>
                        <a:t>100</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4043824832"/>
                  </a:ext>
                </a:extLst>
              </a:tr>
              <a:tr h="0">
                <a:tc>
                  <a:txBody>
                    <a:bodyPr/>
                    <a:lstStyle/>
                    <a:p>
                      <a:r>
                        <a:rPr lang="en-CA" b="1" dirty="0"/>
                        <a:t>Planned timeframe</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___ weeks</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916145439"/>
                  </a:ext>
                </a:extLst>
              </a:tr>
              <a:tr h="0">
                <a:tc>
                  <a:txBody>
                    <a:bodyPr/>
                    <a:lstStyle/>
                    <a:p>
                      <a:r>
                        <a:rPr lang="en-CA" b="1" dirty="0"/>
                        <a:t>Weekly interview target</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___ interviews / week</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2566551942"/>
                  </a:ext>
                </a:extLst>
              </a:tr>
              <a:tr h="0">
                <a:tc>
                  <a:txBody>
                    <a:bodyPr/>
                    <a:lstStyle/>
                    <a:p>
                      <a:r>
                        <a:rPr lang="en-CA" b="1" dirty="0"/>
                        <a:t>Primary stakeholder focus</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Specific roles / users</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1392625407"/>
                  </a:ext>
                </a:extLst>
              </a:tr>
              <a:tr h="0">
                <a:tc>
                  <a:txBody>
                    <a:bodyPr/>
                    <a:lstStyle/>
                    <a:p>
                      <a:r>
                        <a:rPr lang="en-CA" b="1" dirty="0"/>
                        <a:t>Primary outreach channel(s)</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(i.e. </a:t>
                      </a:r>
                      <a:r>
                        <a:rPr lang="en-CA" dirty="0" err="1"/>
                        <a:t>Linkedin</a:t>
                      </a:r>
                      <a:r>
                        <a:rPr lang="en-CA" dirty="0"/>
                        <a:t>, email, conferences)</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97022514"/>
                  </a:ext>
                </a:extLst>
              </a:tr>
              <a:tr h="0">
                <a:tc>
                  <a:txBody>
                    <a:bodyPr/>
                    <a:lstStyle/>
                    <a:p>
                      <a:r>
                        <a:rPr lang="en-CA" b="1" dirty="0"/>
                        <a:t>Outreach happens on</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Day(s) + time(s)</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2341595025"/>
                  </a:ext>
                </a:extLst>
              </a:tr>
              <a:tr h="0">
                <a:tc>
                  <a:txBody>
                    <a:bodyPr/>
                    <a:lstStyle/>
                    <a:p>
                      <a:r>
                        <a:rPr lang="en-CA" b="1" dirty="0"/>
                        <a:t>Interviews happen on</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Day(s) + time(s)</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2674363502"/>
                  </a:ext>
                </a:extLst>
              </a:tr>
              <a:tr h="0">
                <a:tc>
                  <a:txBody>
                    <a:bodyPr/>
                    <a:lstStyle/>
                    <a:p>
                      <a:r>
                        <a:rPr lang="en-CA" b="1" dirty="0"/>
                        <a:t>Insights logged </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___ hours of interview   _____ insight</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145830955"/>
                  </a:ext>
                </a:extLst>
              </a:tr>
              <a:tr h="0">
                <a:tc>
                  <a:txBody>
                    <a:bodyPr/>
                    <a:lstStyle/>
                    <a:p>
                      <a:r>
                        <a:rPr lang="en-CA" b="1" dirty="0"/>
                        <a:t>Weekly synthesis/Review</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Day + time</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1744432759"/>
                  </a:ext>
                </a:extLst>
              </a:tr>
              <a:tr h="0">
                <a:tc>
                  <a:txBody>
                    <a:bodyPr/>
                    <a:lstStyle/>
                    <a:p>
                      <a:r>
                        <a:rPr lang="en-CA" b="1" dirty="0"/>
                        <a:t>Daily “no-zero” action</a:t>
                      </a:r>
                      <a:endParaRPr lang="en-CA"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Smallest action that keeps momentum</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1643407111"/>
                  </a:ext>
                </a:extLst>
              </a:tr>
              <a:tr h="0">
                <a:tc>
                  <a:txBody>
                    <a:bodyPr/>
                    <a:lstStyle/>
                    <a:p>
                      <a:r>
                        <a:rPr lang="en-CA" b="1" dirty="0"/>
                        <a:t>Adjustment trigger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3B48A"/>
                    </a:solidFill>
                  </a:tcPr>
                </a:tc>
                <a:tc>
                  <a:txBody>
                    <a:bodyPr/>
                    <a:lstStyle/>
                    <a:p>
                      <a:r>
                        <a:rPr lang="en-CA" dirty="0"/>
                        <a:t>What changes for next week? </a:t>
                      </a:r>
                    </a:p>
                  </a:txBody>
                  <a:tcPr anchor="ctr">
                    <a:lnL w="12700" cap="flat" cmpd="sng" algn="ctr">
                      <a:solidFill>
                        <a:schemeClr val="bg1"/>
                      </a:solidFill>
                      <a:prstDash val="solid"/>
                      <a:round/>
                      <a:headEnd type="none" w="med" len="med"/>
                      <a:tailEnd type="none" w="med" len="med"/>
                    </a:lnL>
                    <a:lnR w="12700" cap="flat" cmpd="sng" algn="ctr">
                      <a:solidFill>
                        <a:srgbClr val="C3B48A"/>
                      </a:solidFill>
                      <a:prstDash val="solid"/>
                      <a:round/>
                      <a:headEnd type="none" w="med" len="med"/>
                      <a:tailEnd type="none" w="med" len="med"/>
                    </a:lnR>
                    <a:lnT w="12700" cap="flat" cmpd="sng" algn="ctr">
                      <a:solidFill>
                        <a:srgbClr val="C3B48A"/>
                      </a:solidFill>
                      <a:prstDash val="solid"/>
                      <a:round/>
                      <a:headEnd type="none" w="med" len="med"/>
                      <a:tailEnd type="none" w="med" len="med"/>
                    </a:lnT>
                    <a:lnB w="12700" cap="flat" cmpd="sng" algn="ctr">
                      <a:solidFill>
                        <a:srgbClr val="C3B48A"/>
                      </a:solidFill>
                      <a:prstDash val="solid"/>
                      <a:round/>
                      <a:headEnd type="none" w="med" len="med"/>
                      <a:tailEnd type="none" w="med" len="med"/>
                    </a:lnB>
                  </a:tcPr>
                </a:tc>
                <a:extLst>
                  <a:ext uri="{0D108BD9-81ED-4DB2-BD59-A6C34878D82A}">
                    <a16:rowId xmlns:a16="http://schemas.microsoft.com/office/drawing/2014/main" val="1548959065"/>
                  </a:ext>
                </a:extLst>
              </a:tr>
            </a:tbl>
          </a:graphicData>
        </a:graphic>
      </p:graphicFrame>
    </p:spTree>
    <p:extLst>
      <p:ext uri="{BB962C8B-B14F-4D97-AF65-F5344CB8AC3E}">
        <p14:creationId xmlns:p14="http://schemas.microsoft.com/office/powerpoint/2010/main" val="318681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7" name="Google Shape;677;g32a7a6864ca_1_14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dirty="0"/>
              <a:t>Design the 100-Interview Execution Plan</a:t>
            </a:r>
            <a:endParaRPr dirty="0"/>
          </a:p>
        </p:txBody>
      </p:sp>
      <p:graphicFrame>
        <p:nvGraphicFramePr>
          <p:cNvPr id="2" name="Table 1">
            <a:extLst>
              <a:ext uri="{FF2B5EF4-FFF2-40B4-BE49-F238E27FC236}">
                <a16:creationId xmlns:a16="http://schemas.microsoft.com/office/drawing/2014/main" id="{95EAFA0A-7E09-A099-05EF-B5D095A8C808}"/>
              </a:ext>
            </a:extLst>
          </p:cNvPr>
          <p:cNvGraphicFramePr>
            <a:graphicFrameLocks noGrp="1"/>
          </p:cNvGraphicFramePr>
          <p:nvPr>
            <p:extLst>
              <p:ext uri="{D42A27DB-BD31-4B8C-83A1-F6EECF244321}">
                <p14:modId xmlns:p14="http://schemas.microsoft.com/office/powerpoint/2010/main" val="3737823086"/>
              </p:ext>
            </p:extLst>
          </p:nvPr>
        </p:nvGraphicFramePr>
        <p:xfrm>
          <a:off x="462642" y="2085264"/>
          <a:ext cx="11266715" cy="2651760"/>
        </p:xfrm>
        <a:graphic>
          <a:graphicData uri="http://schemas.openxmlformats.org/drawingml/2006/table">
            <a:tbl>
              <a:tblPr/>
              <a:tblGrid>
                <a:gridCol w="990600">
                  <a:extLst>
                    <a:ext uri="{9D8B030D-6E8A-4147-A177-3AD203B41FA5}">
                      <a16:colId xmlns:a16="http://schemas.microsoft.com/office/drawing/2014/main" val="2598171356"/>
                    </a:ext>
                  </a:extLst>
                </a:gridCol>
                <a:gridCol w="1012372">
                  <a:extLst>
                    <a:ext uri="{9D8B030D-6E8A-4147-A177-3AD203B41FA5}">
                      <a16:colId xmlns:a16="http://schemas.microsoft.com/office/drawing/2014/main" val="1216086310"/>
                    </a:ext>
                  </a:extLst>
                </a:gridCol>
                <a:gridCol w="1393371">
                  <a:extLst>
                    <a:ext uri="{9D8B030D-6E8A-4147-A177-3AD203B41FA5}">
                      <a16:colId xmlns:a16="http://schemas.microsoft.com/office/drawing/2014/main" val="1122457697"/>
                    </a:ext>
                  </a:extLst>
                </a:gridCol>
                <a:gridCol w="1371600">
                  <a:extLst>
                    <a:ext uri="{9D8B030D-6E8A-4147-A177-3AD203B41FA5}">
                      <a16:colId xmlns:a16="http://schemas.microsoft.com/office/drawing/2014/main" val="3865842996"/>
                    </a:ext>
                  </a:extLst>
                </a:gridCol>
                <a:gridCol w="2122714">
                  <a:extLst>
                    <a:ext uri="{9D8B030D-6E8A-4147-A177-3AD203B41FA5}">
                      <a16:colId xmlns:a16="http://schemas.microsoft.com/office/drawing/2014/main" val="3419559557"/>
                    </a:ext>
                  </a:extLst>
                </a:gridCol>
                <a:gridCol w="1478766">
                  <a:extLst>
                    <a:ext uri="{9D8B030D-6E8A-4147-A177-3AD203B41FA5}">
                      <a16:colId xmlns:a16="http://schemas.microsoft.com/office/drawing/2014/main" val="11264444"/>
                    </a:ext>
                  </a:extLst>
                </a:gridCol>
                <a:gridCol w="1258148">
                  <a:extLst>
                    <a:ext uri="{9D8B030D-6E8A-4147-A177-3AD203B41FA5}">
                      <a16:colId xmlns:a16="http://schemas.microsoft.com/office/drawing/2014/main" val="848077490"/>
                    </a:ext>
                  </a:extLst>
                </a:gridCol>
                <a:gridCol w="1639144">
                  <a:extLst>
                    <a:ext uri="{9D8B030D-6E8A-4147-A177-3AD203B41FA5}">
                      <a16:colId xmlns:a16="http://schemas.microsoft.com/office/drawing/2014/main" val="3973496908"/>
                    </a:ext>
                  </a:extLst>
                </a:gridCol>
              </a:tblGrid>
              <a:tr h="518160">
                <a:tc>
                  <a:txBody>
                    <a:bodyPr/>
                    <a:lstStyle/>
                    <a:p>
                      <a:r>
                        <a:rPr lang="en-CA" sz="1400" b="1" dirty="0"/>
                        <a:t>Week</a:t>
                      </a:r>
                    </a:p>
                  </a:txBody>
                  <a:tcPr anchor="ctr">
                    <a:lnL>
                      <a:noFill/>
                    </a:lnL>
                    <a:lnR>
                      <a:noFill/>
                    </a:lnR>
                    <a:lnT>
                      <a:noFill/>
                    </a:lnT>
                    <a:lnB>
                      <a:noFill/>
                    </a:lnB>
                    <a:solidFill>
                      <a:srgbClr val="C3B48A"/>
                    </a:solidFill>
                  </a:tcPr>
                </a:tc>
                <a:tc>
                  <a:txBody>
                    <a:bodyPr/>
                    <a:lstStyle/>
                    <a:p>
                      <a:r>
                        <a:rPr lang="en-CA" sz="1400" b="1" dirty="0"/>
                        <a:t>Outreach Sent</a:t>
                      </a:r>
                    </a:p>
                  </a:txBody>
                  <a:tcPr anchor="ctr">
                    <a:lnL>
                      <a:noFill/>
                    </a:lnL>
                    <a:lnR>
                      <a:noFill/>
                    </a:lnR>
                    <a:lnT>
                      <a:noFill/>
                    </a:lnT>
                    <a:lnB>
                      <a:noFill/>
                    </a:lnB>
                    <a:solidFill>
                      <a:srgbClr val="C3B48A"/>
                    </a:solidFill>
                  </a:tcPr>
                </a:tc>
                <a:tc>
                  <a:txBody>
                    <a:bodyPr/>
                    <a:lstStyle/>
                    <a:p>
                      <a:r>
                        <a:rPr lang="en-CA" sz="1400" b="1" dirty="0"/>
                        <a:t>Interviews Completed</a:t>
                      </a:r>
                    </a:p>
                  </a:txBody>
                  <a:tcPr anchor="ctr">
                    <a:lnL>
                      <a:noFill/>
                    </a:lnL>
                    <a:lnR>
                      <a:noFill/>
                    </a:lnR>
                    <a:lnT>
                      <a:noFill/>
                    </a:lnT>
                    <a:lnB>
                      <a:noFill/>
                    </a:lnB>
                    <a:solidFill>
                      <a:srgbClr val="C3B48A"/>
                    </a:solidFill>
                  </a:tcPr>
                </a:tc>
                <a:tc>
                  <a:txBody>
                    <a:bodyPr/>
                    <a:lstStyle/>
                    <a:p>
                      <a:r>
                        <a:rPr lang="en-CA" sz="1400" b="1" dirty="0"/>
                        <a:t>Cumulative Interviews</a:t>
                      </a:r>
                    </a:p>
                  </a:txBody>
                  <a:tcPr anchor="ctr">
                    <a:lnL>
                      <a:noFill/>
                    </a:lnL>
                    <a:lnR>
                      <a:noFill/>
                    </a:lnR>
                    <a:lnT>
                      <a:noFill/>
                    </a:lnT>
                    <a:lnB>
                      <a:noFill/>
                    </a:lnB>
                    <a:solidFill>
                      <a:srgbClr val="C3B48A"/>
                    </a:solidFill>
                  </a:tcPr>
                </a:tc>
                <a:tc>
                  <a:txBody>
                    <a:bodyPr/>
                    <a:lstStyle/>
                    <a:p>
                      <a:r>
                        <a:rPr lang="en-CA" sz="1400" b="1" dirty="0"/>
                        <a:t>% of Weekly Target</a:t>
                      </a:r>
                    </a:p>
                  </a:txBody>
                  <a:tcPr anchor="ctr">
                    <a:lnL>
                      <a:noFill/>
                    </a:lnL>
                    <a:lnR>
                      <a:noFill/>
                    </a:lnR>
                    <a:lnT>
                      <a:noFill/>
                    </a:lnT>
                    <a:lnB>
                      <a:noFill/>
                    </a:lnB>
                    <a:solidFill>
                      <a:srgbClr val="C3B48A"/>
                    </a:solidFill>
                  </a:tcPr>
                </a:tc>
                <a:tc>
                  <a:txBody>
                    <a:bodyPr/>
                    <a:lstStyle/>
                    <a:p>
                      <a:r>
                        <a:rPr lang="en-CA" sz="1400" b="1" dirty="0"/>
                        <a:t>Response Rate %</a:t>
                      </a:r>
                    </a:p>
                  </a:txBody>
                  <a:tcPr anchor="ctr">
                    <a:lnL>
                      <a:noFill/>
                    </a:lnL>
                    <a:lnR>
                      <a:noFill/>
                    </a:lnR>
                    <a:lnT>
                      <a:noFill/>
                    </a:lnT>
                    <a:lnB>
                      <a:noFill/>
                    </a:lnB>
                    <a:solidFill>
                      <a:srgbClr val="C3B48A"/>
                    </a:solidFill>
                  </a:tcPr>
                </a:tc>
                <a:tc>
                  <a:txBody>
                    <a:bodyPr/>
                    <a:lstStyle/>
                    <a:p>
                      <a:r>
                        <a:rPr lang="en-CA" sz="1400" b="1" dirty="0"/>
                        <a:t>Key Insight / Pattern</a:t>
                      </a:r>
                    </a:p>
                  </a:txBody>
                  <a:tcPr anchor="ctr">
                    <a:lnL>
                      <a:noFill/>
                    </a:lnL>
                    <a:lnR>
                      <a:noFill/>
                    </a:lnR>
                    <a:lnT>
                      <a:noFill/>
                    </a:lnT>
                    <a:lnB>
                      <a:noFill/>
                    </a:lnB>
                    <a:solidFill>
                      <a:srgbClr val="C3B48A"/>
                    </a:solidFill>
                  </a:tcPr>
                </a:tc>
                <a:tc>
                  <a:txBody>
                    <a:bodyPr/>
                    <a:lstStyle/>
                    <a:p>
                      <a:r>
                        <a:rPr lang="en-CA" sz="1400" b="1" dirty="0"/>
                        <a:t>Adjustment for Next Week</a:t>
                      </a:r>
                    </a:p>
                  </a:txBody>
                  <a:tcPr anchor="ctr">
                    <a:lnL>
                      <a:noFill/>
                    </a:lnL>
                    <a:lnR>
                      <a:noFill/>
                    </a:lnR>
                    <a:lnT>
                      <a:noFill/>
                    </a:lnT>
                    <a:lnB>
                      <a:noFill/>
                    </a:lnB>
                    <a:solidFill>
                      <a:srgbClr val="C3B48A"/>
                    </a:solidFill>
                  </a:tcPr>
                </a:tc>
                <a:extLst>
                  <a:ext uri="{0D108BD9-81ED-4DB2-BD59-A6C34878D82A}">
                    <a16:rowId xmlns:a16="http://schemas.microsoft.com/office/drawing/2014/main" val="4212169174"/>
                  </a:ext>
                </a:extLst>
              </a:tr>
              <a:tr h="304800">
                <a:tc>
                  <a:txBody>
                    <a:bodyPr/>
                    <a:lstStyle/>
                    <a:p>
                      <a:r>
                        <a:rPr lang="en-CA" sz="1400"/>
                        <a:t>Week 1</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a:t>
                      </a:r>
                    </a:p>
                  </a:txBody>
                  <a:tcPr anchor="ctr">
                    <a:lnL>
                      <a:noFill/>
                    </a:lnL>
                    <a:lnR>
                      <a:noFill/>
                    </a:lnR>
                    <a:lnT>
                      <a:noFill/>
                    </a:lnT>
                    <a:lnB>
                      <a:noFill/>
                    </a:lnB>
                  </a:tcPr>
                </a:tc>
                <a:extLst>
                  <a:ext uri="{0D108BD9-81ED-4DB2-BD59-A6C34878D82A}">
                    <a16:rowId xmlns:a16="http://schemas.microsoft.com/office/drawing/2014/main" val="3789672860"/>
                  </a:ext>
                </a:extLst>
              </a:tr>
              <a:tr h="304800">
                <a:tc>
                  <a:txBody>
                    <a:bodyPr/>
                    <a:lstStyle/>
                    <a:p>
                      <a:r>
                        <a:rPr lang="en-CA" sz="1400"/>
                        <a:t>Week 2</a:t>
                      </a:r>
                    </a:p>
                  </a:txBody>
                  <a:tcPr anchor="ctr">
                    <a:lnL>
                      <a:noFill/>
                    </a:lnL>
                    <a:lnR>
                      <a:noFill/>
                    </a:lnR>
                    <a:lnT>
                      <a:noFill/>
                    </a:lnT>
                    <a:lnB>
                      <a:noFill/>
                    </a:lnB>
                  </a:tcPr>
                </a:tc>
                <a:tc>
                  <a:txBody>
                    <a:bodyPr/>
                    <a:lstStyle/>
                    <a:p>
                      <a:r>
                        <a:rPr lang="en-CA" sz="1400" dirty="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extLst>
                  <a:ext uri="{0D108BD9-81ED-4DB2-BD59-A6C34878D82A}">
                    <a16:rowId xmlns:a16="http://schemas.microsoft.com/office/drawing/2014/main" val="1117438062"/>
                  </a:ext>
                </a:extLst>
              </a:tr>
              <a:tr h="304800">
                <a:tc>
                  <a:txBody>
                    <a:bodyPr/>
                    <a:lstStyle/>
                    <a:p>
                      <a:r>
                        <a:rPr lang="en-CA" sz="1400"/>
                        <a:t>Week 3</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extLst>
                  <a:ext uri="{0D108BD9-81ED-4DB2-BD59-A6C34878D82A}">
                    <a16:rowId xmlns:a16="http://schemas.microsoft.com/office/drawing/2014/main" val="3738416070"/>
                  </a:ext>
                </a:extLst>
              </a:tr>
              <a:tr h="304800">
                <a:tc>
                  <a:txBody>
                    <a:bodyPr/>
                    <a:lstStyle/>
                    <a:p>
                      <a:r>
                        <a:rPr lang="en-CA" sz="1400"/>
                        <a:t>Week 4</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extLst>
                  <a:ext uri="{0D108BD9-81ED-4DB2-BD59-A6C34878D82A}">
                    <a16:rowId xmlns:a16="http://schemas.microsoft.com/office/drawing/2014/main" val="4049500739"/>
                  </a:ext>
                </a:extLst>
              </a:tr>
              <a:tr h="304800">
                <a:tc>
                  <a:txBody>
                    <a:bodyPr/>
                    <a:lstStyle/>
                    <a:p>
                      <a:r>
                        <a:rPr lang="en-CA" sz="1400" dirty="0"/>
                        <a:t>Week 5</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a:t>
                      </a:r>
                    </a:p>
                  </a:txBody>
                  <a:tcPr anchor="ctr">
                    <a:lnL>
                      <a:noFill/>
                    </a:lnL>
                    <a:lnR>
                      <a:noFill/>
                    </a:lnR>
                    <a:lnT>
                      <a:noFill/>
                    </a:lnT>
                    <a:lnB>
                      <a:noFill/>
                    </a:lnB>
                  </a:tcPr>
                </a:tc>
                <a:extLst>
                  <a:ext uri="{0D108BD9-81ED-4DB2-BD59-A6C34878D82A}">
                    <a16:rowId xmlns:a16="http://schemas.microsoft.com/office/drawing/2014/main" val="983227688"/>
                  </a:ext>
                </a:extLst>
              </a:tr>
              <a:tr h="304800">
                <a:tc>
                  <a:txBody>
                    <a:bodyPr/>
                    <a:lstStyle/>
                    <a:p>
                      <a:r>
                        <a:rPr lang="en-CA" sz="1400" dirty="0"/>
                        <a:t>Week 6</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a:t>
                      </a:r>
                    </a:p>
                  </a:txBody>
                  <a:tcPr anchor="ctr">
                    <a:lnL>
                      <a:noFill/>
                    </a:lnL>
                    <a:lnR>
                      <a:noFill/>
                    </a:lnR>
                    <a:lnT>
                      <a:noFill/>
                    </a:lnT>
                    <a:lnB>
                      <a:noFill/>
                    </a:lnB>
                  </a:tcPr>
                </a:tc>
                <a:extLst>
                  <a:ext uri="{0D108BD9-81ED-4DB2-BD59-A6C34878D82A}">
                    <a16:rowId xmlns:a16="http://schemas.microsoft.com/office/drawing/2014/main" val="3513352385"/>
                  </a:ext>
                </a:extLst>
              </a:tr>
              <a:tr h="176349">
                <a:tc>
                  <a:txBody>
                    <a:bodyPr/>
                    <a:lstStyle/>
                    <a:p>
                      <a:r>
                        <a:rPr lang="en-CA" sz="1400" dirty="0"/>
                        <a:t>Week 7</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dirty="0"/>
                        <a:t>___ %</a:t>
                      </a:r>
                    </a:p>
                  </a:txBody>
                  <a:tcPr anchor="ctr">
                    <a:lnL>
                      <a:noFill/>
                    </a:lnL>
                    <a:lnR>
                      <a:noFill/>
                    </a:lnR>
                    <a:lnT>
                      <a:noFill/>
                    </a:lnT>
                    <a:lnB>
                      <a:noFill/>
                    </a:lnB>
                  </a:tcPr>
                </a:tc>
                <a:tc>
                  <a:txBody>
                    <a:bodyPr/>
                    <a:lstStyle/>
                    <a:p>
                      <a:r>
                        <a:rPr lang="en-CA" sz="1400"/>
                        <a:t>___</a:t>
                      </a:r>
                    </a:p>
                  </a:txBody>
                  <a:tcPr anchor="ctr">
                    <a:lnL>
                      <a:noFill/>
                    </a:lnL>
                    <a:lnR>
                      <a:noFill/>
                    </a:lnR>
                    <a:lnT>
                      <a:noFill/>
                    </a:lnT>
                    <a:lnB>
                      <a:noFill/>
                    </a:lnB>
                  </a:tcPr>
                </a:tc>
                <a:tc>
                  <a:txBody>
                    <a:bodyPr/>
                    <a:lstStyle/>
                    <a:p>
                      <a:r>
                        <a:rPr lang="en-CA" sz="1400" dirty="0"/>
                        <a:t>___</a:t>
                      </a:r>
                    </a:p>
                  </a:txBody>
                  <a:tcPr anchor="ctr">
                    <a:lnL>
                      <a:noFill/>
                    </a:lnL>
                    <a:lnR>
                      <a:noFill/>
                    </a:lnR>
                    <a:lnT>
                      <a:noFill/>
                    </a:lnT>
                    <a:lnB>
                      <a:noFill/>
                    </a:lnB>
                  </a:tcPr>
                </a:tc>
                <a:extLst>
                  <a:ext uri="{0D108BD9-81ED-4DB2-BD59-A6C34878D82A}">
                    <a16:rowId xmlns:a16="http://schemas.microsoft.com/office/drawing/2014/main" val="1148394182"/>
                  </a:ext>
                </a:extLst>
              </a:tr>
            </a:tbl>
          </a:graphicData>
        </a:graphic>
      </p:graphicFrame>
    </p:spTree>
    <p:extLst>
      <p:ext uri="{BB962C8B-B14F-4D97-AF65-F5344CB8AC3E}">
        <p14:creationId xmlns:p14="http://schemas.microsoft.com/office/powerpoint/2010/main" val="34205446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g32a7a6864ca_1_28"/>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NUMBER OF INTERVIEWS</a:t>
            </a:r>
            <a:endParaRPr/>
          </a:p>
        </p:txBody>
      </p:sp>
      <p:graphicFrame>
        <p:nvGraphicFramePr>
          <p:cNvPr id="671" name="Google Shape;671;g32a7a6864ca_1_28"/>
          <p:cNvGraphicFramePr/>
          <p:nvPr/>
        </p:nvGraphicFramePr>
        <p:xfrm>
          <a:off x="1618149" y="2190449"/>
          <a:ext cx="8940350" cy="3593100"/>
        </p:xfrm>
        <a:graphic>
          <a:graphicData uri="http://schemas.openxmlformats.org/drawingml/2006/table">
            <a:tbl>
              <a:tblPr>
                <a:noFill/>
                <a:tableStyleId>{BC6337DC-F7BC-4744-A52E-032DBDE22027}</a:tableStyleId>
              </a:tblPr>
              <a:tblGrid>
                <a:gridCol w="1561475">
                  <a:extLst>
                    <a:ext uri="{9D8B030D-6E8A-4147-A177-3AD203B41FA5}">
                      <a16:colId xmlns:a16="http://schemas.microsoft.com/office/drawing/2014/main" val="20000"/>
                    </a:ext>
                  </a:extLst>
                </a:gridCol>
                <a:gridCol w="1333000">
                  <a:extLst>
                    <a:ext uri="{9D8B030D-6E8A-4147-A177-3AD203B41FA5}">
                      <a16:colId xmlns:a16="http://schemas.microsoft.com/office/drawing/2014/main" val="20001"/>
                    </a:ext>
                  </a:extLst>
                </a:gridCol>
                <a:gridCol w="1209175">
                  <a:extLst>
                    <a:ext uri="{9D8B030D-6E8A-4147-A177-3AD203B41FA5}">
                      <a16:colId xmlns:a16="http://schemas.microsoft.com/office/drawing/2014/main" val="20002"/>
                    </a:ext>
                  </a:extLst>
                </a:gridCol>
                <a:gridCol w="1209175">
                  <a:extLst>
                    <a:ext uri="{9D8B030D-6E8A-4147-A177-3AD203B41FA5}">
                      <a16:colId xmlns:a16="http://schemas.microsoft.com/office/drawing/2014/main" val="20003"/>
                    </a:ext>
                  </a:extLst>
                </a:gridCol>
                <a:gridCol w="1209175">
                  <a:extLst>
                    <a:ext uri="{9D8B030D-6E8A-4147-A177-3AD203B41FA5}">
                      <a16:colId xmlns:a16="http://schemas.microsoft.com/office/drawing/2014/main" val="20004"/>
                    </a:ext>
                  </a:extLst>
                </a:gridCol>
                <a:gridCol w="1209175">
                  <a:extLst>
                    <a:ext uri="{9D8B030D-6E8A-4147-A177-3AD203B41FA5}">
                      <a16:colId xmlns:a16="http://schemas.microsoft.com/office/drawing/2014/main" val="20005"/>
                    </a:ext>
                  </a:extLst>
                </a:gridCol>
                <a:gridCol w="1209175">
                  <a:extLst>
                    <a:ext uri="{9D8B030D-6E8A-4147-A177-3AD203B41FA5}">
                      <a16:colId xmlns:a16="http://schemas.microsoft.com/office/drawing/2014/main" val="20006"/>
                    </a:ext>
                  </a:extLst>
                </a:gridCol>
              </a:tblGrid>
              <a:tr h="1666200">
                <a:tc>
                  <a:txBody>
                    <a:bodyPr/>
                    <a:lstStyle/>
                    <a:p>
                      <a:pPr marL="0" marR="0" lvl="0" indent="0" algn="ctr" rtl="0">
                        <a:lnSpc>
                          <a:spcPct val="100000"/>
                        </a:lnSpc>
                        <a:spcBef>
                          <a:spcPts val="0"/>
                        </a:spcBef>
                        <a:spcAft>
                          <a:spcPts val="0"/>
                        </a:spcAft>
                        <a:buClr>
                          <a:srgbClr val="000000"/>
                        </a:buClr>
                        <a:buSzPts val="1300"/>
                        <a:buFont typeface="Arial"/>
                        <a:buNone/>
                      </a:pPr>
                      <a:endParaRPr sz="1300" b="1" u="none" strike="noStrike" cap="none">
                        <a:latin typeface="Roboto"/>
                        <a:ea typeface="Roboto"/>
                        <a:cs typeface="Roboto"/>
                        <a:sym typeface="Roboto"/>
                      </a:endParaRPr>
                    </a:p>
                  </a:txBody>
                  <a:tcPr marL="121900" marR="121900" marT="121900" marB="121900" anchor="ctr">
                    <a:lnR w="12700" cap="flat" cmpd="sng">
                      <a:solidFill>
                        <a:schemeClr val="dk1"/>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chemeClr val="dk1"/>
                        </a:buClr>
                        <a:buSzPts val="1100"/>
                        <a:buFont typeface="Arial"/>
                        <a:buNone/>
                      </a:pPr>
                      <a:r>
                        <a:rPr lang="en-CA" sz="1300" b="1" u="none" strike="noStrike" cap="none" dirty="0">
                          <a:solidFill>
                            <a:srgbClr val="525252"/>
                          </a:solidFill>
                          <a:latin typeface="Roboto"/>
                          <a:ea typeface="Roboto"/>
                          <a:cs typeface="Roboto"/>
                          <a:sym typeface="Roboto"/>
                        </a:rPr>
                        <a:t>How many people have you contacted?</a:t>
                      </a:r>
                      <a:endParaRPr sz="1300" b="1" u="none" strike="noStrike" cap="none" dirty="0">
                        <a:solidFill>
                          <a:srgbClr val="525252"/>
                        </a:solidFill>
                        <a:latin typeface="Roboto"/>
                        <a:ea typeface="Roboto"/>
                        <a:cs typeface="Roboto"/>
                        <a:sym typeface="Roboto"/>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CA" sz="1300" b="1" u="none" strike="noStrike" cap="none">
                          <a:solidFill>
                            <a:srgbClr val="525252"/>
                          </a:solidFill>
                          <a:latin typeface="Roboto"/>
                          <a:ea typeface="Roboto"/>
                          <a:cs typeface="Roboto"/>
                          <a:sym typeface="Roboto"/>
                        </a:rPr>
                        <a:t>How many people have answered you?</a:t>
                      </a:r>
                      <a:endParaRPr sz="1300" b="1" u="none" strike="noStrike" cap="none">
                        <a:solidFill>
                          <a:srgbClr val="525252"/>
                        </a:solidFill>
                        <a:latin typeface="Roboto"/>
                        <a:ea typeface="Roboto"/>
                        <a:cs typeface="Roboto"/>
                        <a:sym typeface="Roboto"/>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300"/>
                        <a:buFont typeface="Arial"/>
                        <a:buNone/>
                      </a:pPr>
                      <a:r>
                        <a:rPr lang="en-CA" sz="1300" b="1" u="none" strike="noStrike" cap="none">
                          <a:solidFill>
                            <a:srgbClr val="525252"/>
                          </a:solidFill>
                          <a:latin typeface="Roboto"/>
                          <a:ea typeface="Roboto"/>
                          <a:cs typeface="Roboto"/>
                          <a:sym typeface="Roboto"/>
                        </a:rPr>
                        <a:t>Calculate your response rate (%)</a:t>
                      </a:r>
                      <a:endParaRPr sz="1300" b="1" u="none" strike="noStrike" cap="none">
                        <a:solidFill>
                          <a:srgbClr val="525252"/>
                        </a:solidFill>
                        <a:latin typeface="Roboto"/>
                        <a:ea typeface="Roboto"/>
                        <a:cs typeface="Roboto"/>
                        <a:sym typeface="Roboto"/>
                      </a:endParaRPr>
                    </a:p>
                  </a:txBody>
                  <a:tcPr marL="121900" marR="121900" marT="121900" marB="1219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100"/>
                        <a:buFont typeface="Arial"/>
                        <a:buNone/>
                      </a:pPr>
                      <a:r>
                        <a:rPr lang="en-CA" sz="1300" b="1" u="none" strike="noStrike" cap="none">
                          <a:solidFill>
                            <a:schemeClr val="lt1"/>
                          </a:solidFill>
                          <a:latin typeface="Roboto"/>
                          <a:ea typeface="Roboto"/>
                          <a:cs typeface="Roboto"/>
                          <a:sym typeface="Roboto"/>
                        </a:rPr>
                        <a:t>Number of interviews completed</a:t>
                      </a:r>
                      <a:endParaRPr sz="1300" b="1" u="none" strike="noStrike" cap="none">
                        <a:solidFill>
                          <a:schemeClr val="lt1"/>
                        </a:solidFill>
                        <a:latin typeface="Roboto"/>
                        <a:ea typeface="Roboto"/>
                        <a:cs typeface="Roboto"/>
                        <a:sym typeface="Roboto"/>
                      </a:endParaRPr>
                    </a:p>
                  </a:txBody>
                  <a:tcPr marL="121900" marR="121900" marT="121900" marB="121900" anchor="ctr">
                    <a:lnL w="12700" cap="flat" cmpd="sng">
                      <a:solidFill>
                        <a:schemeClr val="dk1"/>
                      </a:solidFill>
                      <a:prstDash val="solid"/>
                      <a:round/>
                      <a:headEnd type="none" w="sm" len="sm"/>
                      <a:tailEnd type="none" w="sm" len="sm"/>
                    </a:lnL>
                    <a:solidFill>
                      <a:srgbClr val="C2B38A"/>
                    </a:solidFill>
                  </a:tcPr>
                </a:tc>
                <a:tc>
                  <a:txBody>
                    <a:bodyPr/>
                    <a:lstStyle/>
                    <a:p>
                      <a:pPr marL="0" marR="0" lvl="0" indent="0" algn="ctr" rtl="0">
                        <a:lnSpc>
                          <a:spcPct val="100000"/>
                        </a:lnSpc>
                        <a:spcBef>
                          <a:spcPts val="0"/>
                        </a:spcBef>
                        <a:spcAft>
                          <a:spcPts val="0"/>
                        </a:spcAft>
                        <a:buClr>
                          <a:srgbClr val="000000"/>
                        </a:buClr>
                        <a:buSzPts val="1300"/>
                        <a:buFont typeface="Arial"/>
                        <a:buNone/>
                      </a:pPr>
                      <a:r>
                        <a:rPr lang="en-CA" sz="1300" b="1" u="none" strike="noStrike" cap="none" dirty="0">
                          <a:solidFill>
                            <a:srgbClr val="595959"/>
                          </a:solidFill>
                          <a:latin typeface="Roboto"/>
                          <a:ea typeface="Roboto"/>
                          <a:cs typeface="Roboto"/>
                          <a:sym typeface="Roboto"/>
                        </a:rPr>
                        <a:t>Number of interviews scheduled but not yet completed</a:t>
                      </a:r>
                      <a:endParaRPr sz="1300" b="1" u="none" strike="noStrike" cap="none" dirty="0">
                        <a:solidFill>
                          <a:srgbClr val="595959"/>
                        </a:solidFill>
                        <a:latin typeface="Roboto"/>
                        <a:ea typeface="Roboto"/>
                        <a:cs typeface="Roboto"/>
                        <a:sym typeface="Roboto"/>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1300"/>
                        <a:buFont typeface="Arial"/>
                        <a:buNone/>
                      </a:pPr>
                      <a:r>
                        <a:rPr lang="en-CA" sz="1300" b="1" u="none" strike="noStrike" cap="none" dirty="0">
                          <a:solidFill>
                            <a:srgbClr val="595959"/>
                          </a:solidFill>
                          <a:latin typeface="Roboto"/>
                          <a:ea typeface="Roboto"/>
                          <a:cs typeface="Roboto"/>
                          <a:sym typeface="Roboto"/>
                        </a:rPr>
                        <a:t>Number of references obtained</a:t>
                      </a:r>
                      <a:endParaRPr sz="1300" b="1" u="none" strike="noStrike" cap="none" dirty="0">
                        <a:solidFill>
                          <a:srgbClr val="595959"/>
                        </a:solidFill>
                        <a:latin typeface="Roboto"/>
                        <a:ea typeface="Roboto"/>
                        <a:cs typeface="Roboto"/>
                        <a:sym typeface="Roboto"/>
                      </a:endParaRPr>
                    </a:p>
                  </a:txBody>
                  <a:tcPr marL="121900" marR="121900" marT="121900" marB="121900" anchor="ctr"/>
                </a:tc>
                <a:extLst>
                  <a:ext uri="{0D108BD9-81ED-4DB2-BD59-A6C34878D82A}">
                    <a16:rowId xmlns:a16="http://schemas.microsoft.com/office/drawing/2014/main" val="10000"/>
                  </a:ext>
                </a:extLst>
              </a:tr>
              <a:tr h="1056600">
                <a:tc>
                  <a:txBody>
                    <a:bodyPr/>
                    <a:lstStyle/>
                    <a:p>
                      <a:pPr marL="0" marR="0" lvl="0" indent="0" algn="l" rtl="0">
                        <a:lnSpc>
                          <a:spcPct val="100000"/>
                        </a:lnSpc>
                        <a:spcBef>
                          <a:spcPts val="0"/>
                        </a:spcBef>
                        <a:spcAft>
                          <a:spcPts val="0"/>
                        </a:spcAft>
                        <a:buClr>
                          <a:srgbClr val="000000"/>
                        </a:buClr>
                        <a:buSzPts val="1300"/>
                        <a:buFont typeface="Arial"/>
                        <a:buNone/>
                      </a:pPr>
                      <a:r>
                        <a:rPr lang="en-CA" sz="1300" b="1" u="none" strike="noStrike" cap="none" dirty="0">
                          <a:solidFill>
                            <a:schemeClr val="dk1"/>
                          </a:solidFill>
                          <a:latin typeface="Roboto"/>
                          <a:ea typeface="Roboto"/>
                          <a:cs typeface="Roboto"/>
                          <a:sym typeface="Roboto"/>
                        </a:rPr>
                        <a:t>New Interviews (since the last sprint)</a:t>
                      </a:r>
                      <a:endParaRPr sz="2500" b="1" u="none" strike="noStrike" cap="none" dirty="0">
                        <a:latin typeface="Roboto"/>
                        <a:ea typeface="Roboto"/>
                        <a:cs typeface="Roboto"/>
                        <a:sym typeface="Roboto"/>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lnT w="12700" cap="flat" cmpd="sng">
                      <a:solidFill>
                        <a:schemeClr val="dk1"/>
                      </a:solidFill>
                      <a:prstDash val="solid"/>
                      <a:round/>
                      <a:headEnd type="none" w="sm" len="sm"/>
                      <a:tailEnd type="none" w="sm" len="sm"/>
                    </a:lnT>
                  </a:tcP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dirty="0">
                        <a:solidFill>
                          <a:schemeClr val="lt1"/>
                        </a:solidFill>
                        <a:latin typeface="Roboto Medium"/>
                        <a:ea typeface="Roboto Medium"/>
                        <a:cs typeface="Roboto Medium"/>
                        <a:sym typeface="Roboto Medium"/>
                      </a:endParaRPr>
                    </a:p>
                  </a:txBody>
                  <a:tcPr marL="121900" marR="121900" marT="121900" marB="121900" anchor="ctr">
                    <a:solidFill>
                      <a:srgbClr val="C2B38A"/>
                    </a:solidFill>
                  </a:tcP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dirty="0">
                        <a:latin typeface="Roboto Medium"/>
                        <a:ea typeface="Roboto Medium"/>
                        <a:cs typeface="Roboto Medium"/>
                        <a:sym typeface="Roboto Medium"/>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dirty="0">
                        <a:latin typeface="Roboto Medium"/>
                        <a:ea typeface="Roboto Medium"/>
                        <a:cs typeface="Roboto Medium"/>
                        <a:sym typeface="Roboto Medium"/>
                      </a:endParaRPr>
                    </a:p>
                  </a:txBody>
                  <a:tcPr marL="121900" marR="121900" marT="121900" marB="121900" anchor="ctr"/>
                </a:tc>
                <a:extLst>
                  <a:ext uri="{0D108BD9-81ED-4DB2-BD59-A6C34878D82A}">
                    <a16:rowId xmlns:a16="http://schemas.microsoft.com/office/drawing/2014/main" val="10001"/>
                  </a:ext>
                </a:extLst>
              </a:tr>
              <a:tr h="870300">
                <a:tc>
                  <a:txBody>
                    <a:bodyPr/>
                    <a:lstStyle/>
                    <a:p>
                      <a:pPr marL="0" marR="0" lvl="0" indent="0" algn="ctr" rtl="0">
                        <a:lnSpc>
                          <a:spcPct val="100000"/>
                        </a:lnSpc>
                        <a:spcBef>
                          <a:spcPts val="0"/>
                        </a:spcBef>
                        <a:spcAft>
                          <a:spcPts val="0"/>
                        </a:spcAft>
                        <a:buClr>
                          <a:srgbClr val="000000"/>
                        </a:buClr>
                        <a:buSzPts val="1300"/>
                        <a:buFont typeface="Arial"/>
                        <a:buNone/>
                      </a:pPr>
                      <a:r>
                        <a:rPr lang="en-CA" sz="1300" b="1" u="none" strike="noStrike" cap="none" dirty="0">
                          <a:solidFill>
                            <a:schemeClr val="dk1"/>
                          </a:solidFill>
                          <a:latin typeface="Roboto"/>
                          <a:ea typeface="Roboto"/>
                          <a:cs typeface="Roboto"/>
                          <a:sym typeface="Roboto"/>
                        </a:rPr>
                        <a:t>TOTAL =</a:t>
                      </a:r>
                      <a:endParaRPr sz="2500" b="1" u="none" strike="noStrike" cap="none" dirty="0">
                        <a:latin typeface="Roboto"/>
                        <a:ea typeface="Roboto"/>
                        <a:cs typeface="Roboto"/>
                        <a:sym typeface="Roboto"/>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solidFill>
                          <a:schemeClr val="lt1"/>
                        </a:solidFill>
                        <a:latin typeface="Roboto Medium"/>
                        <a:ea typeface="Roboto Medium"/>
                        <a:cs typeface="Roboto Medium"/>
                        <a:sym typeface="Roboto Medium"/>
                      </a:endParaRPr>
                    </a:p>
                  </a:txBody>
                  <a:tcPr marL="121900" marR="121900" marT="121900" marB="121900" anchor="ctr">
                    <a:solidFill>
                      <a:srgbClr val="C2B38A"/>
                    </a:solidFill>
                  </a:tcP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a:latin typeface="Roboto Medium"/>
                        <a:ea typeface="Roboto Medium"/>
                        <a:cs typeface="Roboto Medium"/>
                        <a:sym typeface="Roboto Medium"/>
                      </a:endParaRPr>
                    </a:p>
                  </a:txBody>
                  <a:tcPr marL="121900" marR="121900" marT="121900" marB="121900" anchor="ctr"/>
                </a:tc>
                <a:tc>
                  <a:txBody>
                    <a:bodyPr/>
                    <a:lstStyle/>
                    <a:p>
                      <a:pPr marL="0" marR="0" lvl="0" indent="0" algn="ctr" rtl="0">
                        <a:lnSpc>
                          <a:spcPct val="100000"/>
                        </a:lnSpc>
                        <a:spcBef>
                          <a:spcPts val="0"/>
                        </a:spcBef>
                        <a:spcAft>
                          <a:spcPts val="0"/>
                        </a:spcAft>
                        <a:buClr>
                          <a:srgbClr val="000000"/>
                        </a:buClr>
                        <a:buSzPts val="2700"/>
                        <a:buFont typeface="Arial"/>
                        <a:buNone/>
                      </a:pPr>
                      <a:endParaRPr sz="2700" u="none" strike="noStrike" cap="none" dirty="0">
                        <a:latin typeface="Roboto Medium"/>
                        <a:ea typeface="Roboto Medium"/>
                        <a:cs typeface="Roboto Medium"/>
                        <a:sym typeface="Roboto Medium"/>
                      </a:endParaRPr>
                    </a:p>
                  </a:txBody>
                  <a:tcPr marL="121900" marR="121900" marT="121900" marB="121900"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61409b19db_0_5"/>
          <p:cNvSpPr txBox="1">
            <a:spLocks noGrp="1"/>
          </p:cNvSpPr>
          <p:nvPr>
            <p:ph type="subTitle" idx="1"/>
          </p:nvPr>
        </p:nvSpPr>
        <p:spPr>
          <a:xfrm>
            <a:off x="2790150" y="2860056"/>
            <a:ext cx="6611700" cy="1137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800"/>
              <a:buNone/>
            </a:pPr>
            <a:r>
              <a:rPr lang="en-CA"/>
              <a:t>Project Planning Strategies</a:t>
            </a:r>
            <a:endParaRPr/>
          </a:p>
        </p:txBody>
      </p:sp>
    </p:spTree>
    <p:extLst>
      <p:ext uri="{BB962C8B-B14F-4D97-AF65-F5344CB8AC3E}">
        <p14:creationId xmlns:p14="http://schemas.microsoft.com/office/powerpoint/2010/main" val="4197924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cxnSp>
        <p:nvCxnSpPr>
          <p:cNvPr id="661" name="Google Shape;661;g32a7a6864ca_1_81"/>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662" name="Google Shape;662;g32a7a6864ca_1_81"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663" name="Google Shape;663;g32a7a6864ca_1_81"/>
          <p:cNvSpPr txBox="1">
            <a:spLocks noGrp="1"/>
          </p:cNvSpPr>
          <p:nvPr>
            <p:ph type="subTitle" idx="2"/>
          </p:nvPr>
        </p:nvSpPr>
        <p:spPr>
          <a:xfrm>
            <a:off x="-3027924" y="2643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CA"/>
              <a:t>YOUR CRM</a:t>
            </a:r>
            <a:endParaRPr/>
          </a:p>
        </p:txBody>
      </p:sp>
      <p:sp>
        <p:nvSpPr>
          <p:cNvPr id="665" name="Google Shape;665;g32a7a6864ca_1_81"/>
          <p:cNvSpPr txBox="1">
            <a:spLocks noGrp="1"/>
          </p:cNvSpPr>
          <p:nvPr>
            <p:ph type="body" idx="1"/>
          </p:nvPr>
        </p:nvSpPr>
        <p:spPr>
          <a:xfrm>
            <a:off x="6741150" y="5287004"/>
            <a:ext cx="9077700" cy="3425100"/>
          </a:xfrm>
          <a:prstGeom prst="rect">
            <a:avLst/>
          </a:prstGeom>
          <a:noFill/>
          <a:ln>
            <a:noFill/>
          </a:ln>
        </p:spPr>
        <p:txBody>
          <a:bodyPr spcFirstLastPara="1" wrap="square" lIns="91425" tIns="45700" rIns="91425" bIns="45700" anchor="t" anchorCtr="0">
            <a:normAutofit/>
          </a:bodyPr>
          <a:lstStyle/>
          <a:p>
            <a:pPr marL="457200" lvl="0" indent="-393700" algn="l" rtl="0">
              <a:lnSpc>
                <a:spcPct val="90000"/>
              </a:lnSpc>
              <a:spcBef>
                <a:spcPts val="1000"/>
              </a:spcBef>
              <a:spcAft>
                <a:spcPts val="0"/>
              </a:spcAft>
              <a:buClr>
                <a:srgbClr val="C2B38A"/>
              </a:buClr>
              <a:buSzPts val="3040"/>
              <a:buFont typeface="Arial"/>
              <a:buChar char="•"/>
            </a:pPr>
            <a:r>
              <a:rPr lang="en-CA" sz="1600" dirty="0">
                <a:latin typeface="Roboto"/>
                <a:ea typeface="Roboto"/>
                <a:cs typeface="Roboto"/>
                <a:sym typeface="Roboto"/>
              </a:rPr>
              <a:t>Prospects, Outreach, Interviews, Outcomes</a:t>
            </a:r>
            <a:endParaRPr sz="1600" dirty="0">
              <a:latin typeface="Roboto"/>
              <a:ea typeface="Roboto"/>
              <a:cs typeface="Roboto"/>
              <a:sym typeface="Roboto"/>
            </a:endParaRPr>
          </a:p>
          <a:p>
            <a:pPr marL="457200" lvl="0" indent="-393700" algn="l" rtl="0">
              <a:lnSpc>
                <a:spcPct val="90000"/>
              </a:lnSpc>
              <a:spcBef>
                <a:spcPts val="1000"/>
              </a:spcBef>
              <a:spcAft>
                <a:spcPts val="0"/>
              </a:spcAft>
              <a:buClr>
                <a:srgbClr val="C2B38A"/>
              </a:buClr>
              <a:buSzPts val="3040"/>
              <a:buFont typeface="Arial"/>
              <a:buChar char="•"/>
            </a:pPr>
            <a:r>
              <a:rPr lang="en-CA" sz="1600" dirty="0">
                <a:latin typeface="Roboto"/>
                <a:ea typeface="Roboto"/>
                <a:cs typeface="Roboto"/>
                <a:sym typeface="Roboto"/>
              </a:rPr>
              <a:t>Hypothesis, Experiments, Validation </a:t>
            </a:r>
            <a:endParaRPr sz="1600" dirty="0">
              <a:latin typeface="Roboto"/>
              <a:ea typeface="Roboto"/>
              <a:cs typeface="Roboto"/>
              <a:sym typeface="Roboto"/>
            </a:endParaRPr>
          </a:p>
          <a:p>
            <a:pPr marL="457200" lvl="0" indent="-393700" algn="l" rtl="0">
              <a:lnSpc>
                <a:spcPct val="90000"/>
              </a:lnSpc>
              <a:spcBef>
                <a:spcPts val="1000"/>
              </a:spcBef>
              <a:spcAft>
                <a:spcPts val="0"/>
              </a:spcAft>
              <a:buClr>
                <a:srgbClr val="C2B38A"/>
              </a:buClr>
              <a:buSzPts val="3040"/>
              <a:buFont typeface="Arial"/>
              <a:buChar char="•"/>
            </a:pPr>
            <a:r>
              <a:rPr lang="en-CA" sz="1600" dirty="0">
                <a:latin typeface="Roboto"/>
                <a:ea typeface="Roboto"/>
                <a:cs typeface="Roboto"/>
                <a:sym typeface="Roboto"/>
              </a:rPr>
              <a:t>Aha Moments, Learnings, Trends </a:t>
            </a:r>
            <a:endParaRPr sz="1600" dirty="0">
              <a:latin typeface="Roboto"/>
              <a:ea typeface="Roboto"/>
              <a:cs typeface="Roboto"/>
              <a:sym typeface="Roboto"/>
            </a:endParaRPr>
          </a:p>
          <a:p>
            <a:pPr marL="0" lvl="0" indent="0" algn="l" rtl="0">
              <a:lnSpc>
                <a:spcPct val="90000"/>
              </a:lnSpc>
              <a:spcBef>
                <a:spcPts val="1000"/>
              </a:spcBef>
              <a:spcAft>
                <a:spcPts val="0"/>
              </a:spcAft>
              <a:buSzPts val="2640"/>
              <a:buNone/>
            </a:pPr>
            <a:endParaRPr sz="1600" dirty="0">
              <a:latin typeface="Roboto"/>
              <a:ea typeface="Roboto"/>
              <a:cs typeface="Roboto"/>
              <a:sym typeface="Roboto"/>
            </a:endParaRPr>
          </a:p>
          <a:p>
            <a:pPr marL="0" lvl="0" indent="0" algn="l" rtl="0">
              <a:lnSpc>
                <a:spcPct val="90000"/>
              </a:lnSpc>
              <a:spcBef>
                <a:spcPts val="1000"/>
              </a:spcBef>
              <a:spcAft>
                <a:spcPts val="0"/>
              </a:spcAft>
              <a:buSzPts val="2640"/>
              <a:buNone/>
            </a:pPr>
            <a:endParaRPr sz="1600" dirty="0">
              <a:latin typeface="Roboto"/>
              <a:ea typeface="Roboto"/>
              <a:cs typeface="Roboto"/>
              <a:sym typeface="Roboto"/>
            </a:endParaRPr>
          </a:p>
          <a:p>
            <a:pPr marL="0" lvl="0" indent="0" algn="l" rtl="0">
              <a:lnSpc>
                <a:spcPct val="90000"/>
              </a:lnSpc>
              <a:spcBef>
                <a:spcPts val="1000"/>
              </a:spcBef>
              <a:spcAft>
                <a:spcPts val="0"/>
              </a:spcAft>
              <a:buSzPts val="2640"/>
              <a:buNone/>
            </a:pPr>
            <a:endParaRPr sz="2600" dirty="0"/>
          </a:p>
          <a:p>
            <a:pPr marL="457200" lvl="0" indent="-200657" algn="l" rtl="0">
              <a:lnSpc>
                <a:spcPct val="90000"/>
              </a:lnSpc>
              <a:spcBef>
                <a:spcPts val="1000"/>
              </a:spcBef>
              <a:spcAft>
                <a:spcPts val="0"/>
              </a:spcAft>
              <a:buClr>
                <a:srgbClr val="C2B38A"/>
              </a:buClr>
              <a:buSzPts val="2640"/>
              <a:buFont typeface="Arial"/>
              <a:buNone/>
            </a:pPr>
            <a:endParaRPr sz="2600" dirty="0"/>
          </a:p>
        </p:txBody>
      </p:sp>
      <p:pic>
        <p:nvPicPr>
          <p:cNvPr id="5" name="Picture 4">
            <a:hlinkClick r:id="rId4"/>
            <a:extLst>
              <a:ext uri="{FF2B5EF4-FFF2-40B4-BE49-F238E27FC236}">
                <a16:creationId xmlns:a16="http://schemas.microsoft.com/office/drawing/2014/main" id="{0AC2907F-9FC2-8E98-7812-879A4B7E8584}"/>
              </a:ext>
            </a:extLst>
          </p:cNvPr>
          <p:cNvPicPr>
            <a:picLocks noChangeAspect="1"/>
          </p:cNvPicPr>
          <p:nvPr/>
        </p:nvPicPr>
        <p:blipFill>
          <a:blip r:embed="rId5"/>
          <a:stretch>
            <a:fillRect/>
          </a:stretch>
        </p:blipFill>
        <p:spPr>
          <a:xfrm>
            <a:off x="1035769" y="860777"/>
            <a:ext cx="7000400" cy="4280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g3217d57b5d4_0_0"/>
          <p:cNvPicPr preferRelativeResize="0"/>
          <p:nvPr/>
        </p:nvPicPr>
        <p:blipFill>
          <a:blip r:embed="rId3">
            <a:alphaModFix/>
          </a:blip>
          <a:stretch>
            <a:fillRect/>
          </a:stretch>
        </p:blipFill>
        <p:spPr>
          <a:xfrm>
            <a:off x="5003400" y="61650"/>
            <a:ext cx="6553200" cy="6553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cxnSp>
        <p:nvCxnSpPr>
          <p:cNvPr id="502" name="Google Shape;502;g2abc84b6987_0_93"/>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03" name="Google Shape;503;g2abc84b6987_0_93"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04" name="Google Shape;504;g2abc84b6987_0_93"/>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CA"/>
              <a:t>What tools do you use to manage your time? Your workload? Your projects?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61409b19db_0_48"/>
          <p:cNvSpPr txBox="1">
            <a:spLocks noGrp="1"/>
          </p:cNvSpPr>
          <p:nvPr>
            <p:ph type="subTitle" idx="2"/>
          </p:nvPr>
        </p:nvSpPr>
        <p:spPr>
          <a:xfrm>
            <a:off x="2153615" y="7679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a:t>
            </a:r>
            <a:endParaRPr/>
          </a:p>
        </p:txBody>
      </p:sp>
      <p:sp>
        <p:nvSpPr>
          <p:cNvPr id="510" name="Google Shape;510;g261409b19db_0_48"/>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31</a:t>
            </a:fld>
            <a:endParaRPr sz="1000" b="0" i="0" u="none" strike="noStrike" cap="none">
              <a:solidFill>
                <a:srgbClr val="ADAFBB"/>
              </a:solidFill>
              <a:latin typeface="Arial"/>
              <a:ea typeface="Arial"/>
              <a:cs typeface="Arial"/>
              <a:sym typeface="Arial"/>
            </a:endParaRPr>
          </a:p>
        </p:txBody>
      </p:sp>
      <p:sp>
        <p:nvSpPr>
          <p:cNvPr id="511" name="Google Shape;511;g261409b19db_0_48"/>
          <p:cNvSpPr/>
          <p:nvPr/>
        </p:nvSpPr>
        <p:spPr>
          <a:xfrm>
            <a:off x="2153624" y="1826969"/>
            <a:ext cx="1944000" cy="612000"/>
          </a:xfrm>
          <a:prstGeom prst="chevron">
            <a:avLst>
              <a:gd name="adj" fmla="val 31818"/>
            </a:avLst>
          </a:prstGeom>
          <a:solidFill>
            <a:srgbClr val="C2B38A"/>
          </a:solidFill>
          <a:ln>
            <a:noFill/>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CA" sz="1050" b="1" i="0" u="none" strike="noStrike" cap="none">
                <a:solidFill>
                  <a:srgbClr val="FFFFFF"/>
                </a:solidFill>
                <a:latin typeface="Arial"/>
                <a:ea typeface="Arial"/>
                <a:cs typeface="Arial"/>
                <a:sym typeface="Arial"/>
              </a:rPr>
              <a:t>Planning</a:t>
            </a:r>
            <a:endParaRPr sz="1400" b="0" i="0" u="none" strike="noStrike" cap="none">
              <a:solidFill>
                <a:srgbClr val="000000"/>
              </a:solidFill>
              <a:latin typeface="Arial"/>
              <a:ea typeface="Arial"/>
              <a:cs typeface="Arial"/>
              <a:sym typeface="Arial"/>
            </a:endParaRPr>
          </a:p>
        </p:txBody>
      </p:sp>
      <p:sp>
        <p:nvSpPr>
          <p:cNvPr id="512" name="Google Shape;512;g261409b19db_0_48"/>
          <p:cNvSpPr/>
          <p:nvPr/>
        </p:nvSpPr>
        <p:spPr>
          <a:xfrm>
            <a:off x="4135869" y="1826969"/>
            <a:ext cx="1813500" cy="612000"/>
          </a:xfrm>
          <a:prstGeom prst="chevron">
            <a:avLst>
              <a:gd name="adj" fmla="val 31818"/>
            </a:avLst>
          </a:prstGeom>
          <a:solidFill>
            <a:srgbClr val="C2B38A"/>
          </a:solidFill>
          <a:ln>
            <a:noFill/>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CA" sz="1050" b="1" i="0" u="none" strike="noStrike" cap="none">
                <a:solidFill>
                  <a:srgbClr val="FFFFFF"/>
                </a:solidFill>
                <a:latin typeface="Arial"/>
                <a:ea typeface="Arial"/>
                <a:cs typeface="Arial"/>
                <a:sym typeface="Arial"/>
              </a:rPr>
              <a:t>Execution</a:t>
            </a:r>
            <a:endParaRPr sz="1400" b="0" i="0" u="none" strike="noStrike" cap="none">
              <a:solidFill>
                <a:srgbClr val="000000"/>
              </a:solidFill>
              <a:latin typeface="Arial"/>
              <a:ea typeface="Arial"/>
              <a:cs typeface="Arial"/>
              <a:sym typeface="Arial"/>
            </a:endParaRPr>
          </a:p>
        </p:txBody>
      </p:sp>
      <p:sp>
        <p:nvSpPr>
          <p:cNvPr id="513" name="Google Shape;513;g261409b19db_0_48"/>
          <p:cNvSpPr/>
          <p:nvPr/>
        </p:nvSpPr>
        <p:spPr>
          <a:xfrm>
            <a:off x="7501450" y="1826969"/>
            <a:ext cx="2027400" cy="612000"/>
          </a:xfrm>
          <a:prstGeom prst="chevron">
            <a:avLst>
              <a:gd name="adj" fmla="val 31818"/>
            </a:avLst>
          </a:prstGeom>
          <a:solidFill>
            <a:srgbClr val="C2B38A"/>
          </a:solidFill>
          <a:ln>
            <a:noFill/>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CA" sz="1050" b="1" i="0" u="none" strike="noStrike" cap="none">
                <a:solidFill>
                  <a:srgbClr val="FFFFFF"/>
                </a:solidFill>
                <a:latin typeface="Arial"/>
                <a:ea typeface="Arial"/>
                <a:cs typeface="Arial"/>
                <a:sym typeface="Arial"/>
              </a:rPr>
              <a:t>Closure</a:t>
            </a:r>
            <a:endParaRPr sz="1400" b="0" i="0" u="none" strike="noStrike" cap="none">
              <a:solidFill>
                <a:srgbClr val="000000"/>
              </a:solidFill>
              <a:latin typeface="Arial"/>
              <a:ea typeface="Arial"/>
              <a:cs typeface="Arial"/>
              <a:sym typeface="Arial"/>
            </a:endParaRPr>
          </a:p>
        </p:txBody>
      </p:sp>
      <p:sp>
        <p:nvSpPr>
          <p:cNvPr id="514" name="Google Shape;514;g261409b19db_0_48"/>
          <p:cNvSpPr/>
          <p:nvPr/>
        </p:nvSpPr>
        <p:spPr>
          <a:xfrm>
            <a:off x="5951221" y="1826969"/>
            <a:ext cx="1656000" cy="612000"/>
          </a:xfrm>
          <a:prstGeom prst="chevron">
            <a:avLst>
              <a:gd name="adj" fmla="val 31818"/>
            </a:avLst>
          </a:prstGeom>
          <a:solidFill>
            <a:srgbClr val="C2B38A"/>
          </a:solidFill>
          <a:ln>
            <a:noFill/>
          </a:ln>
        </p:spPr>
        <p:txBody>
          <a:bodyPr spcFirstLastPara="1" wrap="square" lIns="72000" tIns="45700" rIns="72000"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en-CA" sz="1050" b="1" i="0" u="none" strike="noStrike" cap="none">
                <a:solidFill>
                  <a:srgbClr val="FFFFFF"/>
                </a:solidFill>
                <a:latin typeface="Arial"/>
                <a:ea typeface="Arial"/>
                <a:cs typeface="Arial"/>
                <a:sym typeface="Arial"/>
              </a:rPr>
              <a:t>Monitoring</a:t>
            </a:r>
            <a:endParaRPr sz="1400" b="0" i="0" u="none" strike="noStrike" cap="none">
              <a:solidFill>
                <a:srgbClr val="000000"/>
              </a:solidFill>
              <a:latin typeface="Arial"/>
              <a:ea typeface="Arial"/>
              <a:cs typeface="Arial"/>
              <a:sym typeface="Arial"/>
            </a:endParaRPr>
          </a:p>
        </p:txBody>
      </p:sp>
      <p:pic>
        <p:nvPicPr>
          <p:cNvPr id="515" name="Google Shape;515;g261409b19db_0_48" descr="Blueprint outline"/>
          <p:cNvPicPr preferRelativeResize="0"/>
          <p:nvPr/>
        </p:nvPicPr>
        <p:blipFill rotWithShape="1">
          <a:blip r:embed="rId3">
            <a:alphaModFix/>
          </a:blip>
          <a:srcRect/>
          <a:stretch/>
        </p:blipFill>
        <p:spPr>
          <a:xfrm>
            <a:off x="2839518" y="1344660"/>
            <a:ext cx="501452" cy="501452"/>
          </a:xfrm>
          <a:prstGeom prst="rect">
            <a:avLst/>
          </a:prstGeom>
          <a:noFill/>
          <a:ln>
            <a:noFill/>
          </a:ln>
        </p:spPr>
      </p:pic>
      <p:pic>
        <p:nvPicPr>
          <p:cNvPr id="516" name="Google Shape;516;g261409b19db_0_48" descr="Questions outline"/>
          <p:cNvPicPr preferRelativeResize="0"/>
          <p:nvPr/>
        </p:nvPicPr>
        <p:blipFill rotWithShape="1">
          <a:blip r:embed="rId4">
            <a:alphaModFix/>
          </a:blip>
          <a:srcRect/>
          <a:stretch/>
        </p:blipFill>
        <p:spPr>
          <a:xfrm>
            <a:off x="6344074" y="1320615"/>
            <a:ext cx="482309" cy="482309"/>
          </a:xfrm>
          <a:prstGeom prst="rect">
            <a:avLst/>
          </a:prstGeom>
          <a:noFill/>
          <a:ln>
            <a:noFill/>
          </a:ln>
        </p:spPr>
      </p:pic>
      <p:pic>
        <p:nvPicPr>
          <p:cNvPr id="517" name="Google Shape;517;g261409b19db_0_48" descr="Circles with arrows outline"/>
          <p:cNvPicPr preferRelativeResize="0"/>
          <p:nvPr/>
        </p:nvPicPr>
        <p:blipFill rotWithShape="1">
          <a:blip r:embed="rId5">
            <a:alphaModFix/>
          </a:blip>
          <a:srcRect/>
          <a:stretch/>
        </p:blipFill>
        <p:spPr>
          <a:xfrm>
            <a:off x="8037992" y="1333319"/>
            <a:ext cx="524118" cy="524118"/>
          </a:xfrm>
          <a:prstGeom prst="rect">
            <a:avLst/>
          </a:prstGeom>
          <a:noFill/>
          <a:ln>
            <a:noFill/>
          </a:ln>
        </p:spPr>
      </p:pic>
      <p:pic>
        <p:nvPicPr>
          <p:cNvPr id="518" name="Google Shape;518;g261409b19db_0_48" descr="Teacher outline"/>
          <p:cNvPicPr preferRelativeResize="0"/>
          <p:nvPr/>
        </p:nvPicPr>
        <p:blipFill rotWithShape="1">
          <a:blip r:embed="rId6">
            <a:alphaModFix/>
          </a:blip>
          <a:srcRect/>
          <a:stretch/>
        </p:blipFill>
        <p:spPr>
          <a:xfrm>
            <a:off x="4814002" y="1345733"/>
            <a:ext cx="457200" cy="457200"/>
          </a:xfrm>
          <a:prstGeom prst="rect">
            <a:avLst/>
          </a:prstGeom>
          <a:noFill/>
          <a:ln>
            <a:noFill/>
          </a:ln>
        </p:spPr>
      </p:pic>
      <p:sp>
        <p:nvSpPr>
          <p:cNvPr id="519" name="Google Shape;519;g261409b19db_0_48"/>
          <p:cNvSpPr/>
          <p:nvPr/>
        </p:nvSpPr>
        <p:spPr>
          <a:xfrm>
            <a:off x="2205775" y="2463025"/>
            <a:ext cx="1813500" cy="1854300"/>
          </a:xfrm>
          <a:prstGeom prst="rect">
            <a:avLst/>
          </a:prstGeom>
          <a:noFill/>
          <a:ln>
            <a:noFill/>
          </a:ln>
        </p:spPr>
        <p:txBody>
          <a:bodyPr spcFirstLastPara="1" wrap="square" lIns="0" tIns="45700" rIns="91425" bIns="45700" anchor="t" anchorCtr="0">
            <a:noAutofit/>
          </a:bodyPr>
          <a:lstStyle/>
          <a:p>
            <a:pPr marL="316800" marR="0" lvl="0" indent="-300250" algn="l" rtl="0">
              <a:lnSpc>
                <a:spcPct val="115000"/>
              </a:lnSpc>
              <a:spcBef>
                <a:spcPts val="1500"/>
              </a:spcBef>
              <a:spcAft>
                <a:spcPts val="0"/>
              </a:spcAft>
              <a:buClr>
                <a:schemeClr val="dk1"/>
              </a:buClr>
              <a:buSzPts val="1100"/>
              <a:buFont typeface="Roboto"/>
              <a:buChar char="●"/>
            </a:pPr>
            <a:r>
              <a:rPr lang="en-CA" sz="1100" b="0" i="0" u="none" strike="noStrike" cap="none">
                <a:solidFill>
                  <a:schemeClr val="dk1"/>
                </a:solidFill>
                <a:latin typeface="Roboto"/>
                <a:ea typeface="Roboto"/>
                <a:cs typeface="Roboto"/>
                <a:sym typeface="Roboto"/>
              </a:rPr>
              <a:t>Clearly define Goals .</a:t>
            </a:r>
            <a:endParaRPr sz="1100" b="0" i="0" u="none" strike="noStrike" cap="none">
              <a:solidFill>
                <a:schemeClr val="dk1"/>
              </a:solidFill>
              <a:latin typeface="Roboto"/>
              <a:ea typeface="Roboto"/>
              <a:cs typeface="Roboto"/>
              <a:sym typeface="Roboto"/>
            </a:endParaRPr>
          </a:p>
          <a:p>
            <a:pPr marL="316800" marR="0" lvl="0" indent="-300250" algn="l" rtl="0">
              <a:lnSpc>
                <a:spcPct val="115000"/>
              </a:lnSpc>
              <a:spcBef>
                <a:spcPts val="0"/>
              </a:spcBef>
              <a:spcAft>
                <a:spcPts val="0"/>
              </a:spcAft>
              <a:buClr>
                <a:schemeClr val="dk1"/>
              </a:buClr>
              <a:buSzPts val="1100"/>
              <a:buFont typeface="Roboto"/>
              <a:buChar char="●"/>
            </a:pPr>
            <a:r>
              <a:rPr lang="en-CA" sz="1100" b="0" i="0" u="none" strike="noStrike" cap="none">
                <a:solidFill>
                  <a:schemeClr val="dk1"/>
                </a:solidFill>
                <a:latin typeface="Roboto"/>
                <a:ea typeface="Roboto"/>
                <a:cs typeface="Roboto"/>
                <a:sym typeface="Roboto"/>
              </a:rPr>
              <a:t>Determine the boundaries of the project</a:t>
            </a:r>
            <a:endParaRPr sz="1100" b="0" i="0" u="none" strike="noStrike" cap="none">
              <a:solidFill>
                <a:schemeClr val="dk1"/>
              </a:solidFill>
              <a:latin typeface="Roboto"/>
              <a:ea typeface="Roboto"/>
              <a:cs typeface="Roboto"/>
              <a:sym typeface="Roboto"/>
            </a:endParaRPr>
          </a:p>
          <a:p>
            <a:pPr marL="316800" marR="0" lvl="0" indent="-300250" algn="l" rtl="0">
              <a:lnSpc>
                <a:spcPct val="115000"/>
              </a:lnSpc>
              <a:spcBef>
                <a:spcPts val="0"/>
              </a:spcBef>
              <a:spcAft>
                <a:spcPts val="0"/>
              </a:spcAft>
              <a:buClr>
                <a:schemeClr val="dk1"/>
              </a:buClr>
              <a:buSzPts val="1100"/>
              <a:buFont typeface="Roboto"/>
              <a:buChar char="●"/>
            </a:pPr>
            <a:r>
              <a:rPr lang="en-CA" sz="1100" b="0" i="0" u="none" strike="noStrike" cap="none">
                <a:solidFill>
                  <a:schemeClr val="dk1"/>
                </a:solidFill>
                <a:latin typeface="Roboto"/>
                <a:ea typeface="Roboto"/>
                <a:cs typeface="Roboto"/>
                <a:sym typeface="Roboto"/>
              </a:rPr>
              <a:t>Identify and allocate the necessary resources</a:t>
            </a:r>
            <a:endParaRPr sz="1100" b="0" i="0" u="none" strike="noStrike" cap="none">
              <a:solidFill>
                <a:schemeClr val="dk1"/>
              </a:solidFill>
              <a:latin typeface="Roboto"/>
              <a:ea typeface="Roboto"/>
              <a:cs typeface="Roboto"/>
              <a:sym typeface="Roboto"/>
            </a:endParaRPr>
          </a:p>
          <a:p>
            <a:pPr marL="316800" marR="0" lvl="0" indent="-300250" algn="l" rtl="0">
              <a:lnSpc>
                <a:spcPct val="115000"/>
              </a:lnSpc>
              <a:spcBef>
                <a:spcPts val="0"/>
              </a:spcBef>
              <a:spcAft>
                <a:spcPts val="0"/>
              </a:spcAft>
              <a:buClr>
                <a:schemeClr val="dk1"/>
              </a:buClr>
              <a:buSzPts val="1100"/>
              <a:buFont typeface="Roboto"/>
              <a:buChar char="●"/>
            </a:pPr>
            <a:r>
              <a:rPr lang="en-CA" sz="1100" b="0" i="0" u="none" strike="noStrike" cap="none">
                <a:solidFill>
                  <a:schemeClr val="dk1"/>
                </a:solidFill>
                <a:latin typeface="Roboto"/>
                <a:ea typeface="Roboto"/>
                <a:cs typeface="Roboto"/>
                <a:sym typeface="Roboto"/>
              </a:rPr>
              <a:t>Develop a detailed project schedule that outlines the sequence of tasks, milestones, and deadlines. </a:t>
            </a:r>
            <a:endParaRPr sz="1100" b="0" i="0" u="none" strike="noStrike" cap="none">
              <a:solidFill>
                <a:schemeClr val="dk1"/>
              </a:solidFill>
              <a:latin typeface="Roboto"/>
              <a:ea typeface="Roboto"/>
              <a:cs typeface="Roboto"/>
              <a:sym typeface="Roboto"/>
            </a:endParaRPr>
          </a:p>
          <a:p>
            <a:pPr marL="316800" marR="0" lvl="0" indent="-300250" algn="l" rtl="0">
              <a:lnSpc>
                <a:spcPct val="115000"/>
              </a:lnSpc>
              <a:spcBef>
                <a:spcPts val="0"/>
              </a:spcBef>
              <a:spcAft>
                <a:spcPts val="0"/>
              </a:spcAft>
              <a:buClr>
                <a:schemeClr val="dk1"/>
              </a:buClr>
              <a:buSzPts val="1100"/>
              <a:buFont typeface="Roboto"/>
              <a:buChar char="●"/>
            </a:pPr>
            <a:r>
              <a:rPr lang="en-CA" sz="1100" b="0" i="0" u="none" strike="noStrike" cap="none">
                <a:solidFill>
                  <a:schemeClr val="dk1"/>
                </a:solidFill>
                <a:latin typeface="Roboto"/>
                <a:ea typeface="Roboto"/>
                <a:cs typeface="Roboto"/>
                <a:sym typeface="Roboto"/>
              </a:rPr>
              <a:t>Identify potential risks and uncertainties.</a:t>
            </a:r>
            <a:endParaRPr sz="950" b="0" i="0" u="none" strike="noStrike" cap="none">
              <a:solidFill>
                <a:srgbClr val="002776"/>
              </a:solidFill>
              <a:latin typeface="Arial"/>
              <a:ea typeface="Arial"/>
              <a:cs typeface="Arial"/>
              <a:sym typeface="Arial"/>
            </a:endParaRPr>
          </a:p>
        </p:txBody>
      </p:sp>
      <p:sp>
        <p:nvSpPr>
          <p:cNvPr id="520" name="Google Shape;520;g261409b19db_0_48"/>
          <p:cNvSpPr/>
          <p:nvPr/>
        </p:nvSpPr>
        <p:spPr>
          <a:xfrm>
            <a:off x="4160425" y="2463025"/>
            <a:ext cx="1656000" cy="1261800"/>
          </a:xfrm>
          <a:prstGeom prst="rect">
            <a:avLst/>
          </a:prstGeom>
          <a:noFill/>
          <a:ln>
            <a:noFill/>
          </a:ln>
        </p:spPr>
        <p:txBody>
          <a:bodyPr spcFirstLastPara="1" wrap="square" lIns="0" tIns="45700" rIns="91425" bIns="45700" anchor="t" anchorCtr="0">
            <a:noAutofit/>
          </a:bodyPr>
          <a:lstStyle/>
          <a:p>
            <a:pPr marL="316800" marR="0" lvl="0" indent="-306600" algn="l" rtl="0">
              <a:lnSpc>
                <a:spcPct val="115000"/>
              </a:lnSpc>
              <a:spcBef>
                <a:spcPts val="150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Assign roles and responsibilities.</a:t>
            </a:r>
            <a:endParaRPr sz="1200" b="0" i="0" u="none" strike="noStrike" cap="none">
              <a:solidFill>
                <a:schemeClr val="dk1"/>
              </a:solidFill>
              <a:latin typeface="Roboto"/>
              <a:ea typeface="Roboto"/>
              <a:cs typeface="Roboto"/>
              <a:sym typeface="Roboto"/>
            </a:endParaRPr>
          </a:p>
          <a:p>
            <a:pPr marL="316800" marR="0" lvl="0" indent="-3066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Regular meetings and status updates.</a:t>
            </a:r>
            <a:endParaRPr sz="1200" b="0" i="0" u="none" strike="noStrike" cap="none">
              <a:solidFill>
                <a:schemeClr val="dk1"/>
              </a:solidFill>
              <a:latin typeface="Roboto"/>
              <a:ea typeface="Roboto"/>
              <a:cs typeface="Roboto"/>
              <a:sym typeface="Roboto"/>
            </a:endParaRPr>
          </a:p>
          <a:p>
            <a:pPr marL="316800" marR="0" lvl="0" indent="-3066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Implement quality control.</a:t>
            </a:r>
            <a:endParaRPr sz="1200" b="0" i="0" u="none" strike="noStrike" cap="none">
              <a:solidFill>
                <a:schemeClr val="dk1"/>
              </a:solidFill>
              <a:latin typeface="Roboto"/>
              <a:ea typeface="Roboto"/>
              <a:cs typeface="Roboto"/>
              <a:sym typeface="Roboto"/>
            </a:endParaRPr>
          </a:p>
          <a:p>
            <a:pPr marL="316800" marR="0" lvl="0" indent="-3066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Identify and address issues and challenges.</a:t>
            </a:r>
            <a:endParaRPr sz="1050" b="0" i="0" u="none" strike="noStrike" cap="none">
              <a:solidFill>
                <a:srgbClr val="002776"/>
              </a:solidFill>
              <a:latin typeface="Arial"/>
              <a:ea typeface="Arial"/>
              <a:cs typeface="Arial"/>
              <a:sym typeface="Arial"/>
            </a:endParaRPr>
          </a:p>
        </p:txBody>
      </p:sp>
      <p:sp>
        <p:nvSpPr>
          <p:cNvPr id="521" name="Google Shape;521;g261409b19db_0_48"/>
          <p:cNvSpPr/>
          <p:nvPr/>
        </p:nvSpPr>
        <p:spPr>
          <a:xfrm>
            <a:off x="5949325" y="2463025"/>
            <a:ext cx="1656000" cy="1164300"/>
          </a:xfrm>
          <a:prstGeom prst="rect">
            <a:avLst/>
          </a:prstGeom>
          <a:noFill/>
          <a:ln>
            <a:noFill/>
          </a:ln>
        </p:spPr>
        <p:txBody>
          <a:bodyPr spcFirstLastPara="1" wrap="square" lIns="0" tIns="45700" rIns="91425" bIns="45700" anchor="t" anchorCtr="0">
            <a:noAutofit/>
          </a:bodyPr>
          <a:lstStyle/>
          <a:p>
            <a:pPr marL="244800" marR="0" lvl="0" indent="-244800" algn="l" rtl="0">
              <a:lnSpc>
                <a:spcPct val="115000"/>
              </a:lnSpc>
              <a:spcBef>
                <a:spcPts val="150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Define key performance indicators (KPIs) to measure project success. </a:t>
            </a:r>
            <a:endParaRPr sz="1200" b="0" i="0" u="none" strike="noStrike" cap="none">
              <a:solidFill>
                <a:schemeClr val="dk1"/>
              </a:solidFill>
              <a:latin typeface="Roboto"/>
              <a:ea typeface="Roboto"/>
              <a:cs typeface="Roboto"/>
              <a:sym typeface="Roboto"/>
            </a:endParaRPr>
          </a:p>
          <a:p>
            <a:pPr marL="244800" marR="0" lvl="0" indent="-2448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Develop a change management process to handle any requested changes </a:t>
            </a:r>
            <a:endParaRPr sz="1200" b="0" i="0" u="none" strike="noStrike" cap="none">
              <a:solidFill>
                <a:schemeClr val="dk1"/>
              </a:solidFill>
              <a:latin typeface="Roboto"/>
              <a:ea typeface="Roboto"/>
              <a:cs typeface="Roboto"/>
              <a:sym typeface="Roboto"/>
            </a:endParaRPr>
          </a:p>
          <a:p>
            <a:pPr marL="244800" marR="0" lvl="0" indent="-2448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 Be prepared to adapt to unforeseen challenges.</a:t>
            </a:r>
            <a:endParaRPr sz="1200" b="0" i="0" u="none" strike="noStrike" cap="none">
              <a:solidFill>
                <a:schemeClr val="dk1"/>
              </a:solidFill>
              <a:latin typeface="Roboto"/>
              <a:ea typeface="Roboto"/>
              <a:cs typeface="Roboto"/>
              <a:sym typeface="Roboto"/>
            </a:endParaRPr>
          </a:p>
          <a:p>
            <a:pPr marL="244800" marR="0" lvl="0" indent="-244800" algn="l" rtl="0">
              <a:lnSpc>
                <a:spcPct val="115000"/>
              </a:lnSpc>
              <a:spcBef>
                <a:spcPts val="0"/>
              </a:spcBef>
              <a:spcAft>
                <a:spcPts val="0"/>
              </a:spcAft>
              <a:buClr>
                <a:schemeClr val="dk1"/>
              </a:buClr>
              <a:buSzPts val="1200"/>
              <a:buFont typeface="Roboto"/>
              <a:buChar char="●"/>
            </a:pPr>
            <a:r>
              <a:rPr lang="en-CA" sz="1200" b="0" i="0" u="none" strike="noStrike" cap="none">
                <a:solidFill>
                  <a:schemeClr val="dk1"/>
                </a:solidFill>
                <a:latin typeface="Roboto"/>
                <a:ea typeface="Roboto"/>
                <a:cs typeface="Roboto"/>
                <a:sym typeface="Roboto"/>
              </a:rPr>
              <a:t>Keep stakeholders informed.</a:t>
            </a:r>
            <a:endParaRPr sz="1050" b="0" i="0" u="none" strike="noStrike" cap="none">
              <a:solidFill>
                <a:srgbClr val="002776"/>
              </a:solidFill>
              <a:latin typeface="Arial"/>
              <a:ea typeface="Arial"/>
              <a:cs typeface="Arial"/>
              <a:sym typeface="Arial"/>
            </a:endParaRPr>
          </a:p>
        </p:txBody>
      </p:sp>
      <p:sp>
        <p:nvSpPr>
          <p:cNvPr id="522" name="Google Shape;522;g261409b19db_0_48"/>
          <p:cNvSpPr/>
          <p:nvPr/>
        </p:nvSpPr>
        <p:spPr>
          <a:xfrm>
            <a:off x="7618456" y="2463025"/>
            <a:ext cx="1891200" cy="3739500"/>
          </a:xfrm>
          <a:prstGeom prst="rect">
            <a:avLst/>
          </a:prstGeom>
          <a:noFill/>
          <a:ln>
            <a:noFill/>
          </a:ln>
        </p:spPr>
        <p:txBody>
          <a:bodyPr spcFirstLastPara="1" wrap="square" lIns="0" tIns="45700" rIns="91425" bIns="45700" anchor="t" anchorCtr="0">
            <a:noAutofit/>
          </a:bodyPr>
          <a:lstStyle/>
          <a:p>
            <a:pPr marL="169862" marR="0" lvl="0" indent="-169862" algn="l" rtl="0">
              <a:lnSpc>
                <a:spcPct val="100000"/>
              </a:lnSpc>
              <a:spcBef>
                <a:spcPts val="0"/>
              </a:spcBef>
              <a:spcAft>
                <a:spcPts val="0"/>
              </a:spcAft>
              <a:buClr>
                <a:srgbClr val="002776"/>
              </a:buClr>
              <a:buSzPts val="1050"/>
              <a:buFont typeface="Arial"/>
              <a:buChar char="●"/>
            </a:pPr>
            <a:r>
              <a:rPr lang="en-CA" sz="1200" b="0" i="0" u="none" strike="noStrike" cap="none">
                <a:solidFill>
                  <a:srgbClr val="0F0F0F"/>
                </a:solidFill>
                <a:latin typeface="Roboto"/>
                <a:ea typeface="Roboto"/>
                <a:cs typeface="Roboto"/>
                <a:sym typeface="Roboto"/>
              </a:rPr>
              <a:t>Ensure that all project deliverables have been completed and meet the required quality standards.</a:t>
            </a:r>
            <a:endParaRPr sz="1200" b="0" i="0" u="none" strike="noStrike" cap="none">
              <a:solidFill>
                <a:srgbClr val="0F0F0F"/>
              </a:solidFill>
              <a:latin typeface="Roboto"/>
              <a:ea typeface="Roboto"/>
              <a:cs typeface="Roboto"/>
              <a:sym typeface="Roboto"/>
            </a:endParaRPr>
          </a:p>
          <a:p>
            <a:pPr marL="169862" marR="0" lvl="0" indent="-169862" algn="l" rtl="0">
              <a:lnSpc>
                <a:spcPct val="100000"/>
              </a:lnSpc>
              <a:spcBef>
                <a:spcPts val="0"/>
              </a:spcBef>
              <a:spcAft>
                <a:spcPts val="0"/>
              </a:spcAft>
              <a:buClr>
                <a:srgbClr val="0F0F0F"/>
              </a:buClr>
              <a:buSzPts val="1200"/>
              <a:buFont typeface="Roboto"/>
              <a:buChar char="●"/>
            </a:pPr>
            <a:r>
              <a:rPr lang="en-CA" sz="1200" b="0" i="0" u="none" strike="noStrike" cap="none">
                <a:solidFill>
                  <a:srgbClr val="0F0F0F"/>
                </a:solidFill>
                <a:latin typeface="Roboto"/>
                <a:ea typeface="Roboto"/>
                <a:cs typeface="Roboto"/>
                <a:sym typeface="Roboto"/>
              </a:rPr>
              <a:t>Compile project documentation, including lessons learned, best practices, and any relevant project artifacts.</a:t>
            </a:r>
            <a:endParaRPr sz="1200" b="0" i="0" u="none" strike="noStrike" cap="none">
              <a:solidFill>
                <a:srgbClr val="0F0F0F"/>
              </a:solidFill>
              <a:latin typeface="Roboto"/>
              <a:ea typeface="Roboto"/>
              <a:cs typeface="Roboto"/>
              <a:sym typeface="Roboto"/>
            </a:endParaRPr>
          </a:p>
          <a:p>
            <a:pPr marL="169862" marR="0" lvl="0" indent="-169862" algn="l" rtl="0">
              <a:lnSpc>
                <a:spcPct val="100000"/>
              </a:lnSpc>
              <a:spcBef>
                <a:spcPts val="0"/>
              </a:spcBef>
              <a:spcAft>
                <a:spcPts val="0"/>
              </a:spcAft>
              <a:buClr>
                <a:srgbClr val="0F0F0F"/>
              </a:buClr>
              <a:buSzPts val="1200"/>
              <a:buFont typeface="Roboto"/>
              <a:buChar char="●"/>
            </a:pPr>
            <a:r>
              <a:rPr lang="en-CA" sz="1200" b="0" i="0" u="none" strike="noStrike" cap="none">
                <a:solidFill>
                  <a:srgbClr val="0F0F0F"/>
                </a:solidFill>
                <a:latin typeface="Roboto"/>
                <a:ea typeface="Roboto"/>
                <a:cs typeface="Roboto"/>
                <a:sym typeface="Roboto"/>
              </a:rPr>
              <a:t>Conduct a comprehensive post-project evaluation to assess project success and areas for improvement.</a:t>
            </a:r>
            <a:endParaRPr sz="1200" b="0" i="0" u="none" strike="noStrike" cap="none">
              <a:solidFill>
                <a:srgbClr val="0F0F0F"/>
              </a:solidFill>
              <a:latin typeface="Roboto"/>
              <a:ea typeface="Roboto"/>
              <a:cs typeface="Roboto"/>
              <a:sym typeface="Roboto"/>
            </a:endParaRPr>
          </a:p>
          <a:p>
            <a:pPr marL="169862" marR="0" lvl="0" indent="-169862" algn="l" rtl="0">
              <a:lnSpc>
                <a:spcPct val="100000"/>
              </a:lnSpc>
              <a:spcBef>
                <a:spcPts val="0"/>
              </a:spcBef>
              <a:spcAft>
                <a:spcPts val="0"/>
              </a:spcAft>
              <a:buClr>
                <a:srgbClr val="0F0F0F"/>
              </a:buClr>
              <a:buSzPts val="1200"/>
              <a:buFont typeface="Roboto"/>
              <a:buChar char="●"/>
            </a:pPr>
            <a:r>
              <a:rPr lang="en-CA" sz="1200" b="0" i="0" u="none" strike="noStrike" cap="none">
                <a:solidFill>
                  <a:srgbClr val="0F0F0F"/>
                </a:solidFill>
                <a:latin typeface="Roboto"/>
                <a:ea typeface="Roboto"/>
                <a:cs typeface="Roboto"/>
                <a:sym typeface="Roboto"/>
              </a:rPr>
              <a:t>Acknowledge and celebrate the achievements of the project team.</a:t>
            </a:r>
            <a:endParaRPr sz="1200" b="0" i="0" u="none" strike="noStrike" cap="none">
              <a:solidFill>
                <a:srgbClr val="0F0F0F"/>
              </a:solidFill>
              <a:latin typeface="Roboto"/>
              <a:ea typeface="Roboto"/>
              <a:cs typeface="Roboto"/>
              <a:sym typeface="Roboto"/>
            </a:endParaRPr>
          </a:p>
        </p:txBody>
      </p:sp>
      <p:cxnSp>
        <p:nvCxnSpPr>
          <p:cNvPr id="523" name="Google Shape;523;g261409b19db_0_48"/>
          <p:cNvCxnSpPr/>
          <p:nvPr/>
        </p:nvCxnSpPr>
        <p:spPr>
          <a:xfrm>
            <a:off x="5893746" y="2463023"/>
            <a:ext cx="0" cy="3960000"/>
          </a:xfrm>
          <a:prstGeom prst="straightConnector1">
            <a:avLst/>
          </a:prstGeom>
          <a:noFill/>
          <a:ln w="9525" cap="flat" cmpd="sng">
            <a:solidFill>
              <a:srgbClr val="002060"/>
            </a:solidFill>
            <a:prstDash val="dot"/>
            <a:miter lim="800000"/>
            <a:headEnd type="none" w="sm" len="sm"/>
            <a:tailEnd type="none" w="sm" len="sm"/>
          </a:ln>
        </p:spPr>
      </p:cxnSp>
      <p:cxnSp>
        <p:nvCxnSpPr>
          <p:cNvPr id="524" name="Google Shape;524;g261409b19db_0_48"/>
          <p:cNvCxnSpPr/>
          <p:nvPr/>
        </p:nvCxnSpPr>
        <p:spPr>
          <a:xfrm>
            <a:off x="4003380" y="2463023"/>
            <a:ext cx="0" cy="3960000"/>
          </a:xfrm>
          <a:prstGeom prst="straightConnector1">
            <a:avLst/>
          </a:prstGeom>
          <a:noFill/>
          <a:ln w="9525" cap="flat" cmpd="sng">
            <a:solidFill>
              <a:srgbClr val="002060"/>
            </a:solidFill>
            <a:prstDash val="dot"/>
            <a:miter lim="800000"/>
            <a:headEnd type="none" w="sm" len="sm"/>
            <a:tailEnd type="none" w="sm" len="sm"/>
          </a:ln>
        </p:spPr>
      </p:cxnSp>
      <p:cxnSp>
        <p:nvCxnSpPr>
          <p:cNvPr id="525" name="Google Shape;525;g261409b19db_0_48"/>
          <p:cNvCxnSpPr/>
          <p:nvPr/>
        </p:nvCxnSpPr>
        <p:spPr>
          <a:xfrm>
            <a:off x="7542250" y="2463023"/>
            <a:ext cx="0" cy="3960000"/>
          </a:xfrm>
          <a:prstGeom prst="straightConnector1">
            <a:avLst/>
          </a:prstGeom>
          <a:noFill/>
          <a:ln w="9525" cap="flat" cmpd="sng">
            <a:solidFill>
              <a:srgbClr val="002060"/>
            </a:solidFill>
            <a:prstDash val="dot"/>
            <a:miter lim="800000"/>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2abc84b6987_0_14"/>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32</a:t>
            </a:fld>
            <a:endParaRPr sz="1000" b="0" i="0" u="none" strike="noStrike" cap="none">
              <a:solidFill>
                <a:srgbClr val="ADAFBB"/>
              </a:solidFill>
              <a:latin typeface="Arial"/>
              <a:ea typeface="Arial"/>
              <a:cs typeface="Arial"/>
              <a:sym typeface="Arial"/>
            </a:endParaRPr>
          </a:p>
        </p:txBody>
      </p:sp>
      <p:sp>
        <p:nvSpPr>
          <p:cNvPr id="531" name="Google Shape;531;g2abc84b6987_0_14"/>
          <p:cNvSpPr txBox="1"/>
          <p:nvPr/>
        </p:nvSpPr>
        <p:spPr>
          <a:xfrm>
            <a:off x="1173575" y="1739575"/>
            <a:ext cx="100284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2B38A"/>
                </a:solidFill>
                <a:latin typeface="Roboto"/>
                <a:ea typeface="Roboto"/>
                <a:cs typeface="Roboto"/>
                <a:sym typeface="Roboto"/>
              </a:rPr>
              <a:t>Critical Path Analysis </a:t>
            </a:r>
            <a:r>
              <a:rPr lang="en-CA" sz="1600" b="0" i="0" u="none" strike="noStrike" cap="none">
                <a:solidFill>
                  <a:srgbClr val="000000"/>
                </a:solidFill>
                <a:latin typeface="Roboto"/>
                <a:ea typeface="Roboto"/>
                <a:cs typeface="Roboto"/>
                <a:sym typeface="Roboto"/>
              </a:rPr>
              <a:t>This takes a complicated project and finds the most efficient path through it. </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Brainstorming</a:t>
            </a:r>
            <a:r>
              <a:rPr lang="en-CA" sz="1600" b="0" i="0" u="none" strike="noStrike" cap="none">
                <a:solidFill>
                  <a:srgbClr val="000000"/>
                </a:solidFill>
                <a:latin typeface="Roboto"/>
                <a:ea typeface="Roboto"/>
                <a:cs typeface="Roboto"/>
                <a:sym typeface="Roboto"/>
              </a:rPr>
              <a:t> can be looked at as the plan before the plan. A plan for anything is a way to organize an approach. Brainstorming is a tool that uses the collective experience and skills of the project team in order to give project managers the full picture before they attempt to frame it in a plan.</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Work Breakdown Structure (WBS) </a:t>
            </a:r>
            <a:r>
              <a:rPr lang="en-CA" sz="1600" b="0" i="0" u="none" strike="noStrike" cap="none">
                <a:solidFill>
                  <a:srgbClr val="000000"/>
                </a:solidFill>
                <a:latin typeface="Roboto"/>
                <a:ea typeface="Roboto"/>
                <a:cs typeface="Roboto"/>
                <a:sym typeface="Roboto"/>
              </a:rPr>
              <a:t>is a way to rank tasks in the project.  Begin with the project, then start breaking it down: first into phases and then from those milestones, into tasks. In a sense, you’re starting at the end of the project and working backwards. The breakdown is considering the size of the task, how long it will take and who will be responsible for that task. </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Gantt Chart </a:t>
            </a:r>
            <a:r>
              <a:rPr lang="en-CA" sz="1600" b="0" i="0" u="none" strike="noStrike" cap="none">
                <a:solidFill>
                  <a:srgbClr val="000000"/>
                </a:solidFill>
                <a:latin typeface="Roboto"/>
                <a:ea typeface="Roboto"/>
                <a:cs typeface="Roboto"/>
                <a:sym typeface="Roboto"/>
              </a:rPr>
              <a:t>The old standby for project planning is the Gantt chart. For decades, the Gantt chart has been included in the feature set of a slew of project management software platforms, which has given it a flexibility that emphasizes its many positive attributes.</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rgbClr val="C3B38A"/>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Cause and Effect Diagram(or Fishbone Diagram) </a:t>
            </a:r>
            <a:r>
              <a:rPr lang="en-CA" sz="1600" b="0" i="0" u="none" strike="noStrike" cap="none">
                <a:solidFill>
                  <a:srgbClr val="000000"/>
                </a:solidFill>
                <a:latin typeface="Roboto"/>
                <a:ea typeface="Roboto"/>
                <a:cs typeface="Roboto"/>
                <a:sym typeface="Roboto"/>
              </a:rPr>
              <a:t>It gathers and identifies issues that can develop over the course of a project. There is risk inherent in every project, and planning against those risks is another way to make sure the project proceeds as planned, without costly interruptions.</a:t>
            </a:r>
            <a:endParaRPr sz="1600" b="0" i="0" u="none" strike="noStrike" cap="none">
              <a:solidFill>
                <a:srgbClr val="000000"/>
              </a:solidFill>
              <a:latin typeface="Roboto"/>
              <a:ea typeface="Roboto"/>
              <a:cs typeface="Roboto"/>
              <a:sym typeface="Roboto"/>
            </a:endParaRPr>
          </a:p>
        </p:txBody>
      </p:sp>
      <p:sp>
        <p:nvSpPr>
          <p:cNvPr id="532" name="Google Shape;532;g2abc84b6987_0_14"/>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2abc84b6987_0_63"/>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33</a:t>
            </a:fld>
            <a:endParaRPr sz="1000" b="0" i="0" u="none" strike="noStrike" cap="none">
              <a:solidFill>
                <a:srgbClr val="ADAFBB"/>
              </a:solidFill>
              <a:latin typeface="Arial"/>
              <a:ea typeface="Arial"/>
              <a:cs typeface="Arial"/>
              <a:sym typeface="Arial"/>
            </a:endParaRPr>
          </a:p>
        </p:txBody>
      </p:sp>
      <p:sp>
        <p:nvSpPr>
          <p:cNvPr id="538" name="Google Shape;538;g2abc84b6987_0_63"/>
          <p:cNvSpPr txBox="1"/>
          <p:nvPr/>
        </p:nvSpPr>
        <p:spPr>
          <a:xfrm>
            <a:off x="1371025" y="1726425"/>
            <a:ext cx="10028400" cy="1182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2B38A"/>
                </a:solidFill>
                <a:latin typeface="Roboto"/>
                <a:ea typeface="Roboto"/>
                <a:cs typeface="Roboto"/>
                <a:sym typeface="Roboto"/>
              </a:rPr>
              <a:t>Critical Path Analysis </a:t>
            </a:r>
            <a:r>
              <a:rPr lang="en-CA" sz="1600" b="0" i="0" u="none" strike="noStrike" cap="none">
                <a:solidFill>
                  <a:srgbClr val="000000"/>
                </a:solidFill>
                <a:latin typeface="Roboto"/>
                <a:ea typeface="Roboto"/>
                <a:cs typeface="Roboto"/>
                <a:sym typeface="Roboto"/>
              </a:rPr>
              <a:t>This takes a complicated project and finds the most efficient path through it. </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p:txBody>
      </p:sp>
      <p:sp>
        <p:nvSpPr>
          <p:cNvPr id="539" name="Google Shape;539;g2abc84b6987_0_63"/>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pic>
        <p:nvPicPr>
          <p:cNvPr id="540" name="Google Shape;540;g2abc84b6987_0_63"/>
          <p:cNvPicPr preferRelativeResize="0"/>
          <p:nvPr/>
        </p:nvPicPr>
        <p:blipFill rotWithShape="1">
          <a:blip r:embed="rId3">
            <a:alphaModFix/>
          </a:blip>
          <a:srcRect/>
          <a:stretch/>
        </p:blipFill>
        <p:spPr>
          <a:xfrm>
            <a:off x="1992250" y="1737737"/>
            <a:ext cx="8090723" cy="3914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2abc84b6987_0_76"/>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34</a:t>
            </a:fld>
            <a:endParaRPr sz="1000" b="0" i="0" u="none" strike="noStrike" cap="none">
              <a:solidFill>
                <a:srgbClr val="ADAFBB"/>
              </a:solidFill>
              <a:latin typeface="Arial"/>
              <a:ea typeface="Arial"/>
              <a:cs typeface="Arial"/>
              <a:sym typeface="Arial"/>
            </a:endParaRPr>
          </a:p>
        </p:txBody>
      </p:sp>
      <p:sp>
        <p:nvSpPr>
          <p:cNvPr id="546" name="Google Shape;546;g2abc84b6987_0_76"/>
          <p:cNvSpPr txBox="1"/>
          <p:nvPr/>
        </p:nvSpPr>
        <p:spPr>
          <a:xfrm>
            <a:off x="1447225" y="910325"/>
            <a:ext cx="100284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Brainstorming</a:t>
            </a:r>
            <a:r>
              <a:rPr lang="en-CA" sz="1600" b="0" i="0" u="none" strike="noStrike" cap="none">
                <a:solidFill>
                  <a:srgbClr val="000000"/>
                </a:solidFill>
                <a:latin typeface="Roboto"/>
                <a:ea typeface="Roboto"/>
                <a:cs typeface="Roboto"/>
                <a:sym typeface="Roboto"/>
              </a:rPr>
              <a:t> can be looked at as the plan before the plan. A plan for anything is a way to organize an approach. Brainstorming is a tool that uses the collective experience and skills of the project team in order to give project managers the full picture before they attempt to frame it in a plan.</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p:txBody>
      </p:sp>
      <p:sp>
        <p:nvSpPr>
          <p:cNvPr id="547" name="Google Shape;547;g2abc84b6987_0_76"/>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sp>
        <p:nvSpPr>
          <p:cNvPr id="548" name="Google Shape;548;g2abc84b6987_0_76"/>
          <p:cNvSpPr txBox="1"/>
          <p:nvPr/>
        </p:nvSpPr>
        <p:spPr>
          <a:xfrm>
            <a:off x="2766325" y="2316725"/>
            <a:ext cx="8306100" cy="1385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600"/>
              <a:buFont typeface="Arial"/>
              <a:buNone/>
            </a:pPr>
            <a:r>
              <a:rPr lang="en-CA" sz="2600" b="0" i="0" u="none" strike="noStrike" cap="none">
                <a:solidFill>
                  <a:srgbClr val="000000"/>
                </a:solidFill>
                <a:latin typeface="Roboto"/>
                <a:ea typeface="Roboto"/>
                <a:cs typeface="Roboto"/>
                <a:sym typeface="Roboto"/>
              </a:rPr>
              <a:t>Without leaps of imagination or dreaming, we lose the excitement of possibilities. Dreaming, after all is a form of planning. – Gloria Steinem</a:t>
            </a:r>
            <a:endParaRPr sz="2600" b="0" i="0" u="none" strike="noStrike" cap="none">
              <a:solidFill>
                <a:srgbClr val="000000"/>
              </a:solidFill>
              <a:latin typeface="Roboto"/>
              <a:ea typeface="Roboto"/>
              <a:cs typeface="Roboto"/>
              <a:sym typeface="Roboto"/>
            </a:endParaRPr>
          </a:p>
        </p:txBody>
      </p:sp>
      <p:pic>
        <p:nvPicPr>
          <p:cNvPr id="549" name="Google Shape;549;g2abc84b6987_0_76"/>
          <p:cNvPicPr preferRelativeResize="0"/>
          <p:nvPr/>
        </p:nvPicPr>
        <p:blipFill rotWithShape="1">
          <a:blip r:embed="rId3">
            <a:alphaModFix/>
          </a:blip>
          <a:srcRect/>
          <a:stretch/>
        </p:blipFill>
        <p:spPr>
          <a:xfrm>
            <a:off x="8330250" y="3950063"/>
            <a:ext cx="3861744" cy="2642901"/>
          </a:xfrm>
          <a:prstGeom prst="rect">
            <a:avLst/>
          </a:prstGeom>
          <a:noFill/>
          <a:ln>
            <a:noFill/>
          </a:ln>
        </p:spPr>
      </p:pic>
      <p:pic>
        <p:nvPicPr>
          <p:cNvPr id="550" name="Google Shape;550;g2abc84b6987_0_76"/>
          <p:cNvPicPr preferRelativeResize="0"/>
          <p:nvPr/>
        </p:nvPicPr>
        <p:blipFill rotWithShape="1">
          <a:blip r:embed="rId4">
            <a:alphaModFix/>
          </a:blip>
          <a:srcRect/>
          <a:stretch/>
        </p:blipFill>
        <p:spPr>
          <a:xfrm>
            <a:off x="5009600" y="3950071"/>
            <a:ext cx="3376700" cy="2642905"/>
          </a:xfrm>
          <a:prstGeom prst="rect">
            <a:avLst/>
          </a:prstGeom>
          <a:noFill/>
          <a:ln>
            <a:noFill/>
          </a:ln>
        </p:spPr>
      </p:pic>
      <p:pic>
        <p:nvPicPr>
          <p:cNvPr id="551" name="Google Shape;551;g2abc84b6987_0_76"/>
          <p:cNvPicPr preferRelativeResize="0"/>
          <p:nvPr/>
        </p:nvPicPr>
        <p:blipFill rotWithShape="1">
          <a:blip r:embed="rId5">
            <a:alphaModFix/>
          </a:blip>
          <a:srcRect/>
          <a:stretch/>
        </p:blipFill>
        <p:spPr>
          <a:xfrm>
            <a:off x="1589375" y="3950075"/>
            <a:ext cx="3420223" cy="2642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abc84b6987_0_49"/>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35</a:t>
            </a:fld>
            <a:endParaRPr sz="1000" b="0" i="0" u="none" strike="noStrike" cap="none">
              <a:solidFill>
                <a:srgbClr val="ADAFBB"/>
              </a:solidFill>
              <a:latin typeface="Arial"/>
              <a:ea typeface="Arial"/>
              <a:cs typeface="Arial"/>
              <a:sym typeface="Arial"/>
            </a:endParaRPr>
          </a:p>
        </p:txBody>
      </p:sp>
      <p:sp>
        <p:nvSpPr>
          <p:cNvPr id="557" name="Google Shape;557;g2abc84b6987_0_49"/>
          <p:cNvSpPr txBox="1"/>
          <p:nvPr/>
        </p:nvSpPr>
        <p:spPr>
          <a:xfrm>
            <a:off x="1311200" y="81025"/>
            <a:ext cx="100284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Gantt Chart </a:t>
            </a:r>
            <a:r>
              <a:rPr lang="en-CA" sz="1600" b="0" i="0" u="none" strike="noStrike" cap="none">
                <a:solidFill>
                  <a:srgbClr val="000000"/>
                </a:solidFill>
                <a:latin typeface="Roboto"/>
                <a:ea typeface="Roboto"/>
                <a:cs typeface="Roboto"/>
                <a:sym typeface="Roboto"/>
              </a:rPr>
              <a:t>The old standby for project planning is the Gantt chart. For decades, the Gantt chart has been included in the feature set of a slew of project management software platforms, which has given it a flexibility that emphasizes its many positive attributes.</a:t>
            </a: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p:txBody>
      </p:sp>
      <p:sp>
        <p:nvSpPr>
          <p:cNvPr id="558" name="Google Shape;558;g2abc84b6987_0_49"/>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pic>
        <p:nvPicPr>
          <p:cNvPr id="559" name="Google Shape;559;g2abc84b6987_0_49"/>
          <p:cNvPicPr preferRelativeResize="0"/>
          <p:nvPr/>
        </p:nvPicPr>
        <p:blipFill rotWithShape="1">
          <a:blip r:embed="rId3">
            <a:alphaModFix/>
          </a:blip>
          <a:srcRect/>
          <a:stretch/>
        </p:blipFill>
        <p:spPr>
          <a:xfrm>
            <a:off x="2252225" y="1962200"/>
            <a:ext cx="6567101" cy="46705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g2abc84b6987_0_56"/>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36</a:t>
            </a:fld>
            <a:endParaRPr sz="1000" b="0" i="0" u="none" strike="noStrike" cap="none">
              <a:solidFill>
                <a:srgbClr val="ADAFBB"/>
              </a:solidFill>
              <a:latin typeface="Arial"/>
              <a:ea typeface="Arial"/>
              <a:cs typeface="Arial"/>
              <a:sym typeface="Arial"/>
            </a:endParaRPr>
          </a:p>
        </p:txBody>
      </p:sp>
      <p:sp>
        <p:nvSpPr>
          <p:cNvPr id="565" name="Google Shape;565;g2abc84b6987_0_56"/>
          <p:cNvSpPr txBox="1"/>
          <p:nvPr/>
        </p:nvSpPr>
        <p:spPr>
          <a:xfrm>
            <a:off x="1239400" y="-300725"/>
            <a:ext cx="100284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Work Breakdown Structure (WBS) </a:t>
            </a:r>
            <a:r>
              <a:rPr lang="en-CA" sz="1600" b="0" i="0" u="none" strike="noStrike" cap="none">
                <a:solidFill>
                  <a:srgbClr val="000000"/>
                </a:solidFill>
                <a:latin typeface="Roboto"/>
                <a:ea typeface="Roboto"/>
                <a:cs typeface="Roboto"/>
                <a:sym typeface="Roboto"/>
              </a:rPr>
              <a:t>is a way to rank tasks in the project.  Begin with the project, then start breaking it down: first into phases and then from those milestones, into tasks. In a sense, you’re starting at the end of the project and working backwards. The breakdown is considering the size of the task, how long it will take and who will be responsible for that task. </a:t>
            </a:r>
            <a:endParaRPr sz="1600" b="0" i="0" u="none" strike="noStrike" cap="none">
              <a:solidFill>
                <a:srgbClr val="000000"/>
              </a:solidFill>
              <a:latin typeface="Roboto"/>
              <a:ea typeface="Roboto"/>
              <a:cs typeface="Roboto"/>
              <a:sym typeface="Roboto"/>
            </a:endParaRPr>
          </a:p>
        </p:txBody>
      </p:sp>
      <p:sp>
        <p:nvSpPr>
          <p:cNvPr id="566" name="Google Shape;566;g2abc84b6987_0_56"/>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pic>
        <p:nvPicPr>
          <p:cNvPr id="567" name="Google Shape;567;g2abc84b6987_0_56"/>
          <p:cNvPicPr preferRelativeResize="0"/>
          <p:nvPr/>
        </p:nvPicPr>
        <p:blipFill rotWithShape="1">
          <a:blip r:embed="rId3">
            <a:alphaModFix/>
          </a:blip>
          <a:srcRect/>
          <a:stretch/>
        </p:blipFill>
        <p:spPr>
          <a:xfrm>
            <a:off x="1771475" y="1935550"/>
            <a:ext cx="5382101" cy="42906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g2abc84b6987_0_39"/>
          <p:cNvSpPr txBox="1"/>
          <p:nvPr/>
        </p:nvSpPr>
        <p:spPr>
          <a:xfrm>
            <a:off x="9181195" y="6632714"/>
            <a:ext cx="2743200" cy="187500"/>
          </a:xfrm>
          <a:prstGeom prst="rect">
            <a:avLst/>
          </a:prstGeom>
          <a:noFill/>
          <a:ln>
            <a:noFill/>
          </a:ln>
        </p:spPr>
        <p:txBody>
          <a:bodyPr spcFirstLastPara="1" wrap="square" lIns="91425" tIns="0" rIns="0" bIns="45700"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CA" sz="1000" b="0" i="0" u="none" strike="noStrike" cap="none">
                <a:solidFill>
                  <a:srgbClr val="ADAFBB"/>
                </a:solidFill>
                <a:latin typeface="Arial"/>
                <a:ea typeface="Arial"/>
                <a:cs typeface="Arial"/>
                <a:sym typeface="Arial"/>
              </a:rPr>
              <a:t>37</a:t>
            </a:fld>
            <a:endParaRPr sz="1000" b="0" i="0" u="none" strike="noStrike" cap="none">
              <a:solidFill>
                <a:srgbClr val="ADAFBB"/>
              </a:solidFill>
              <a:latin typeface="Arial"/>
              <a:ea typeface="Arial"/>
              <a:cs typeface="Arial"/>
              <a:sym typeface="Arial"/>
            </a:endParaRPr>
          </a:p>
        </p:txBody>
      </p:sp>
      <p:sp>
        <p:nvSpPr>
          <p:cNvPr id="573" name="Google Shape;573;g2abc84b6987_0_39"/>
          <p:cNvSpPr txBox="1"/>
          <p:nvPr/>
        </p:nvSpPr>
        <p:spPr>
          <a:xfrm>
            <a:off x="1329950" y="-228600"/>
            <a:ext cx="10028400" cy="30000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CA" sz="1600" b="1" i="0" u="none" strike="noStrike" cap="none">
                <a:solidFill>
                  <a:srgbClr val="C3B38A"/>
                </a:solidFill>
                <a:latin typeface="Roboto"/>
                <a:ea typeface="Roboto"/>
                <a:cs typeface="Roboto"/>
                <a:sym typeface="Roboto"/>
              </a:rPr>
              <a:t>Cause and Effect Diagram(or Fishbone Diagram) </a:t>
            </a:r>
            <a:r>
              <a:rPr lang="en-CA" sz="1600" b="0" i="0" u="none" strike="noStrike" cap="none">
                <a:solidFill>
                  <a:srgbClr val="000000"/>
                </a:solidFill>
                <a:latin typeface="Roboto"/>
                <a:ea typeface="Roboto"/>
                <a:cs typeface="Roboto"/>
                <a:sym typeface="Roboto"/>
              </a:rPr>
              <a:t>It gathers and identifies issues that can develop over the course of a project. There is risk inherent in every project, and planning against those risks is another way to make sure the project proceeds as planned, without costly interruptions.</a:t>
            </a:r>
            <a:endParaRPr sz="1600" b="0" i="0" u="none" strike="noStrike" cap="none">
              <a:solidFill>
                <a:srgbClr val="000000"/>
              </a:solidFill>
              <a:latin typeface="Roboto"/>
              <a:ea typeface="Roboto"/>
              <a:cs typeface="Roboto"/>
              <a:sym typeface="Roboto"/>
            </a:endParaRPr>
          </a:p>
        </p:txBody>
      </p:sp>
      <p:sp>
        <p:nvSpPr>
          <p:cNvPr id="574" name="Google Shape;574;g2abc84b6987_0_39"/>
          <p:cNvSpPr txBox="1">
            <a:spLocks noGrp="1"/>
          </p:cNvSpPr>
          <p:nvPr>
            <p:ph type="subTitle" idx="2"/>
          </p:nvPr>
        </p:nvSpPr>
        <p:spPr>
          <a:xfrm>
            <a:off x="1311190" y="2282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Project Planning Tools </a:t>
            </a:r>
            <a:endParaRPr/>
          </a:p>
        </p:txBody>
      </p:sp>
      <p:pic>
        <p:nvPicPr>
          <p:cNvPr id="575" name="Google Shape;575;g2abc84b6987_0_39"/>
          <p:cNvPicPr preferRelativeResize="0"/>
          <p:nvPr/>
        </p:nvPicPr>
        <p:blipFill rotWithShape="1">
          <a:blip r:embed="rId3">
            <a:alphaModFix/>
          </a:blip>
          <a:srcRect t="5535"/>
          <a:stretch/>
        </p:blipFill>
        <p:spPr>
          <a:xfrm>
            <a:off x="437875" y="2341100"/>
            <a:ext cx="5432901" cy="3000001"/>
          </a:xfrm>
          <a:prstGeom prst="rect">
            <a:avLst/>
          </a:prstGeom>
          <a:noFill/>
          <a:ln>
            <a:noFill/>
          </a:ln>
        </p:spPr>
      </p:pic>
      <p:pic>
        <p:nvPicPr>
          <p:cNvPr id="576" name="Google Shape;576;g2abc84b6987_0_39"/>
          <p:cNvPicPr preferRelativeResize="0"/>
          <p:nvPr/>
        </p:nvPicPr>
        <p:blipFill rotWithShape="1">
          <a:blip r:embed="rId4">
            <a:alphaModFix/>
          </a:blip>
          <a:srcRect b="4232"/>
          <a:stretch/>
        </p:blipFill>
        <p:spPr>
          <a:xfrm>
            <a:off x="6143850" y="2184263"/>
            <a:ext cx="5536001" cy="3313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3" name="Subtitle 2">
            <a:extLst>
              <a:ext uri="{FF2B5EF4-FFF2-40B4-BE49-F238E27FC236}">
                <a16:creationId xmlns:a16="http://schemas.microsoft.com/office/drawing/2014/main" id="{0D08109B-2ECA-C93E-3966-CEBD7279DC18}"/>
              </a:ext>
            </a:extLst>
          </p:cNvPr>
          <p:cNvSpPr>
            <a:spLocks noGrp="1"/>
          </p:cNvSpPr>
          <p:nvPr>
            <p:ph type="subTitle" idx="2"/>
          </p:nvPr>
        </p:nvSpPr>
        <p:spPr/>
        <p:txBody>
          <a:bodyPr/>
          <a:lstStyle/>
          <a:p>
            <a:endParaRPr lang="en-US"/>
          </a:p>
        </p:txBody>
      </p:sp>
      <p:pic>
        <p:nvPicPr>
          <p:cNvPr id="4" name="Picture 3">
            <a:extLst>
              <a:ext uri="{FF2B5EF4-FFF2-40B4-BE49-F238E27FC236}">
                <a16:creationId xmlns:a16="http://schemas.microsoft.com/office/drawing/2014/main" id="{8595E287-6AD1-EF75-59E4-D044672B2272}"/>
              </a:ext>
            </a:extLst>
          </p:cNvPr>
          <p:cNvPicPr>
            <a:picLocks noChangeAspect="1"/>
          </p:cNvPicPr>
          <p:nvPr/>
        </p:nvPicPr>
        <p:blipFill>
          <a:blip r:embed="rId3"/>
          <a:stretch>
            <a:fillRect/>
          </a:stretch>
        </p:blipFill>
        <p:spPr>
          <a:xfrm>
            <a:off x="1293962" y="1347670"/>
            <a:ext cx="9285026" cy="4797264"/>
          </a:xfrm>
          <a:prstGeom prst="rect">
            <a:avLst/>
          </a:prstGeom>
        </p:spPr>
      </p:pic>
    </p:spTree>
    <p:extLst>
      <p:ext uri="{BB962C8B-B14F-4D97-AF65-F5344CB8AC3E}">
        <p14:creationId xmlns:p14="http://schemas.microsoft.com/office/powerpoint/2010/main" val="1239248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g261409b19db_0_74"/>
          <p:cNvSpPr txBox="1"/>
          <p:nvPr/>
        </p:nvSpPr>
        <p:spPr>
          <a:xfrm>
            <a:off x="2641136" y="2188163"/>
            <a:ext cx="11580600" cy="178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CA" sz="3000" b="1" i="0" u="none" strike="noStrike" cap="none">
                <a:solidFill>
                  <a:srgbClr val="000000"/>
                </a:solidFill>
                <a:latin typeface="Roboto"/>
                <a:ea typeface="Roboto"/>
                <a:cs typeface="Roboto"/>
                <a:sym typeface="Roboto"/>
              </a:rPr>
              <a:t>By Failing to prepare, you are preparing to fail.</a:t>
            </a:r>
            <a:endParaRPr sz="3000" b="1"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rgbClr val="000000"/>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3000"/>
              <a:buFont typeface="Arial"/>
              <a:buNone/>
            </a:pPr>
            <a:r>
              <a:rPr lang="en-CA" sz="3000" b="0" i="0" u="none" strike="noStrike" cap="none">
                <a:solidFill>
                  <a:srgbClr val="000000"/>
                </a:solidFill>
                <a:latin typeface="Roboto"/>
                <a:ea typeface="Roboto"/>
                <a:cs typeface="Roboto"/>
                <a:sym typeface="Roboto"/>
              </a:rPr>
              <a:t>-</a:t>
            </a:r>
            <a:r>
              <a:rPr lang="en-CA" sz="3000" b="0" i="0" u="none" strike="noStrike" cap="none">
                <a:solidFill>
                  <a:schemeClr val="dk1"/>
                </a:solidFill>
                <a:latin typeface="Roboto"/>
                <a:ea typeface="Roboto"/>
                <a:cs typeface="Roboto"/>
                <a:sym typeface="Roboto"/>
              </a:rPr>
              <a:t>Benjamin Franklin</a:t>
            </a:r>
            <a:endParaRPr sz="3000" b="0" i="0" u="none" strike="noStrike" cap="none">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261409b19db_0_74"/>
          <p:cNvSpPr txBox="1">
            <a:spLocks noGrp="1"/>
          </p:cNvSpPr>
          <p:nvPr>
            <p:ph type="subTitle" idx="2"/>
          </p:nvPr>
        </p:nvSpPr>
        <p:spPr>
          <a:xfrm>
            <a:off x="1161150" y="803851"/>
            <a:ext cx="10425900" cy="10035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sz="20000"/>
              <a:t>“</a:t>
            </a:r>
            <a:endParaRPr sz="20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31"/>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CA"/>
              <a:t>Joanna </a:t>
            </a:r>
            <a:endParaRPr/>
          </a:p>
          <a:p>
            <a:pPr marL="0" lvl="0" indent="0" algn="l" rtl="0">
              <a:lnSpc>
                <a:spcPct val="90000"/>
              </a:lnSpc>
              <a:spcBef>
                <a:spcPts val="1000"/>
              </a:spcBef>
              <a:spcAft>
                <a:spcPts val="0"/>
              </a:spcAft>
              <a:buSzPts val="3600"/>
              <a:buNone/>
            </a:pPr>
            <a:r>
              <a:rPr lang="en-CA"/>
              <a:t>Buczkowska-McCumber</a:t>
            </a:r>
            <a:endParaRPr/>
          </a:p>
        </p:txBody>
      </p:sp>
      <p:cxnSp>
        <p:nvCxnSpPr>
          <p:cNvPr id="416" name="Google Shape;416;p31"/>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417" name="Google Shape;417;p31"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418" name="Google Shape;418;p31"/>
          <p:cNvSpPr/>
          <p:nvPr/>
        </p:nvSpPr>
        <p:spPr>
          <a:xfrm>
            <a:off x="1007400" y="2371676"/>
            <a:ext cx="6257700" cy="4973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CA" sz="1900" b="0" i="0" u="none" strike="noStrike" cap="none">
                <a:solidFill>
                  <a:srgbClr val="000000"/>
                </a:solidFill>
                <a:latin typeface="Arial"/>
                <a:ea typeface="Arial"/>
                <a:cs typeface="Arial"/>
                <a:sym typeface="Arial"/>
              </a:rPr>
              <a:t>Strategist, Problem Solver, Planner, Prioritizer</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CA" sz="1900" b="0" i="0" u="none" strike="noStrike" cap="none">
                <a:solidFill>
                  <a:srgbClr val="000000"/>
                </a:solidFill>
                <a:latin typeface="Arial"/>
                <a:ea typeface="Arial"/>
                <a:cs typeface="Arial"/>
                <a:sym typeface="Arial"/>
              </a:rPr>
              <a:t>Making ideas and visions into tangible achievable goals through tactical strategy, planning, and implementation roadmaps. </a:t>
            </a:r>
            <a:endParaRPr sz="1900" b="0" i="0" u="none" strike="noStrike" cap="none">
              <a:solidFill>
                <a:srgbClr val="000000"/>
              </a:solidFill>
              <a:latin typeface="Arial"/>
              <a:ea typeface="Arial"/>
              <a:cs typeface="Arial"/>
              <a:sym typeface="Arial"/>
            </a:endParaRPr>
          </a:p>
        </p:txBody>
      </p:sp>
      <p:pic>
        <p:nvPicPr>
          <p:cNvPr id="419" name="Google Shape;419;p31"/>
          <p:cNvPicPr preferRelativeResize="0"/>
          <p:nvPr/>
        </p:nvPicPr>
        <p:blipFill rotWithShape="1">
          <a:blip r:embed="rId4">
            <a:alphaModFix/>
          </a:blip>
          <a:srcRect/>
          <a:stretch/>
        </p:blipFill>
        <p:spPr>
          <a:xfrm>
            <a:off x="7621108" y="-190950"/>
            <a:ext cx="4570883" cy="68579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cxnSp>
        <p:nvCxnSpPr>
          <p:cNvPr id="617" name="Google Shape;617;p32"/>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618" name="Google Shape;618;p32"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619" name="Google Shape;619;p32"/>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CA"/>
              <a:t>QUESTIONS?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9"/>
          <p:cNvSpPr txBox="1">
            <a:spLocks noGrp="1"/>
          </p:cNvSpPr>
          <p:nvPr>
            <p:ph type="subTitle" idx="1"/>
          </p:nvPr>
        </p:nvSpPr>
        <p:spPr>
          <a:xfrm>
            <a:off x="2790150" y="2860056"/>
            <a:ext cx="6611700" cy="11379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3600"/>
              <a:buNone/>
            </a:pPr>
            <a:r>
              <a:rPr lang="en-CA"/>
              <a:t>Managing Priorities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2abc84b6987_0_70"/>
          <p:cNvSpPr txBox="1"/>
          <p:nvPr/>
        </p:nvSpPr>
        <p:spPr>
          <a:xfrm>
            <a:off x="2641136" y="2188163"/>
            <a:ext cx="11580600" cy="2524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en-CA" sz="3800" b="1" i="0" u="none" strike="noStrike" cap="none">
                <a:solidFill>
                  <a:srgbClr val="000000"/>
                </a:solidFill>
                <a:latin typeface="Arial"/>
                <a:ea typeface="Arial"/>
                <a:cs typeface="Arial"/>
                <a:sym typeface="Arial"/>
              </a:rPr>
              <a:t>I must govern the clock, </a:t>
            </a:r>
            <a:endParaRPr sz="3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en-CA" sz="3800" b="1" i="0" u="none" strike="noStrike" cap="none">
                <a:solidFill>
                  <a:srgbClr val="000000"/>
                </a:solidFill>
                <a:latin typeface="Arial"/>
                <a:ea typeface="Arial"/>
                <a:cs typeface="Arial"/>
                <a:sym typeface="Arial"/>
              </a:rPr>
              <a:t>not be governed by it. </a:t>
            </a:r>
            <a:endParaRPr sz="3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en-CA" sz="3800" b="1" i="0" u="none" strike="noStrike" cap="none">
                <a:solidFill>
                  <a:srgbClr val="000000"/>
                </a:solidFill>
                <a:latin typeface="Arial"/>
                <a:ea typeface="Arial"/>
                <a:cs typeface="Arial"/>
                <a:sym typeface="Arial"/>
              </a:rPr>
              <a:t>-Golda Meir</a:t>
            </a:r>
            <a:endParaRPr sz="3800" b="1" i="0" u="none" strike="noStrike" cap="none">
              <a:solidFill>
                <a:srgbClr val="000000"/>
              </a:solidFill>
              <a:latin typeface="Arial"/>
              <a:ea typeface="Arial"/>
              <a:cs typeface="Arial"/>
              <a:sym typeface="Arial"/>
            </a:endParaRPr>
          </a:p>
        </p:txBody>
      </p:sp>
      <p:sp>
        <p:nvSpPr>
          <p:cNvPr id="593" name="Google Shape;593;g2abc84b6987_0_70"/>
          <p:cNvSpPr txBox="1">
            <a:spLocks noGrp="1"/>
          </p:cNvSpPr>
          <p:nvPr>
            <p:ph type="subTitle" idx="2"/>
          </p:nvPr>
        </p:nvSpPr>
        <p:spPr>
          <a:xfrm>
            <a:off x="1161150" y="803851"/>
            <a:ext cx="10425900" cy="10035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sz="20000"/>
              <a:t>“</a:t>
            </a:r>
            <a:endParaRPr sz="20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2abc84b6987_0_0"/>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GOAL Setting</a:t>
            </a:r>
            <a:endParaRPr/>
          </a:p>
        </p:txBody>
      </p:sp>
      <p:sp>
        <p:nvSpPr>
          <p:cNvPr id="461" name="Google Shape;461;g2abc84b6987_0_0"/>
          <p:cNvSpPr txBox="1"/>
          <p:nvPr/>
        </p:nvSpPr>
        <p:spPr>
          <a:xfrm>
            <a:off x="1088400" y="1706475"/>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CA" sz="2400" b="1" i="0" u="none" strike="noStrike" cap="none">
                <a:solidFill>
                  <a:srgbClr val="C3B38A"/>
                </a:solidFill>
                <a:latin typeface="Arial"/>
                <a:ea typeface="Arial"/>
                <a:cs typeface="Arial"/>
                <a:sym typeface="Arial"/>
              </a:rPr>
              <a:t>Goal setting is a process of identifying specific objectives that an individual or organization aims to achieve within a certain timeframe. It involves determining what you want to accomplish and establishing measurable goals and timeframes to guide your actions. </a:t>
            </a:r>
            <a:endParaRPr sz="2700" b="1" i="0" u="none" strike="noStrike" cap="none">
              <a:solidFill>
                <a:srgbClr val="000000"/>
              </a:solidFill>
              <a:latin typeface="Arial"/>
              <a:ea typeface="Arial"/>
              <a:cs typeface="Arial"/>
              <a:sym typeface="Arial"/>
            </a:endParaRPr>
          </a:p>
        </p:txBody>
      </p:sp>
      <p:sp>
        <p:nvSpPr>
          <p:cNvPr id="462" name="Google Shape;462;g2abc84b6987_0_0"/>
          <p:cNvSpPr txBox="1"/>
          <p:nvPr/>
        </p:nvSpPr>
        <p:spPr>
          <a:xfrm>
            <a:off x="1605300" y="3816375"/>
            <a:ext cx="9530400" cy="1867500"/>
          </a:xfrm>
          <a:prstGeom prst="rect">
            <a:avLst/>
          </a:prstGeom>
          <a:noFill/>
          <a:ln>
            <a:noFill/>
          </a:ln>
        </p:spPr>
        <p:txBody>
          <a:bodyPr spcFirstLastPara="1" wrap="square" lIns="91425" tIns="45700" rIns="91425" bIns="45700" anchor="ctr" anchorCtr="0">
            <a:noAutofit/>
          </a:bodyPr>
          <a:lstStyle/>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Make your Goals &gt; SMART Goals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Understand the 'Why'</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Break Down Large Goals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Incorporate Feedback and Accountability Mechanisms</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Stay Flexible and Adapt</a:t>
            </a:r>
            <a:endParaRPr sz="2000" b="0" i="0" u="none" strike="noStrike" cap="none">
              <a:solidFill>
                <a:srgbClr val="292929"/>
              </a:solidFill>
              <a:latin typeface="Arial"/>
              <a:ea typeface="Arial"/>
              <a:cs typeface="Arial"/>
              <a:sym typeface="Arial"/>
            </a:endParaRPr>
          </a:p>
          <a:p>
            <a:pPr marL="457200" marR="0" lvl="0" indent="-355600" algn="l" rtl="0">
              <a:lnSpc>
                <a:spcPct val="100000"/>
              </a:lnSpc>
              <a:spcBef>
                <a:spcPts val="0"/>
              </a:spcBef>
              <a:spcAft>
                <a:spcPts val="0"/>
              </a:spcAft>
              <a:buClr>
                <a:srgbClr val="292929"/>
              </a:buClr>
              <a:buSzPts val="2000"/>
              <a:buFont typeface="Arial"/>
              <a:buChar char="●"/>
            </a:pPr>
            <a:r>
              <a:rPr lang="en-CA" sz="2000" b="0" i="0" u="none" strike="noStrike" cap="none">
                <a:solidFill>
                  <a:srgbClr val="292929"/>
                </a:solidFill>
                <a:latin typeface="Arial"/>
                <a:ea typeface="Arial"/>
                <a:cs typeface="Arial"/>
                <a:sym typeface="Arial"/>
              </a:rPr>
              <a:t>Consistent Tracking and Evaluation</a:t>
            </a:r>
            <a:endParaRPr sz="2000" b="0" i="0" u="none" strike="noStrike" cap="none">
              <a:solidFill>
                <a:srgbClr val="292929"/>
              </a:solidFill>
              <a:latin typeface="Arial"/>
              <a:ea typeface="Arial"/>
              <a:cs typeface="Arial"/>
              <a:sym typeface="Arial"/>
            </a:endParaRPr>
          </a:p>
        </p:txBody>
      </p:sp>
    </p:spTree>
    <p:extLst>
      <p:ext uri="{BB962C8B-B14F-4D97-AF65-F5344CB8AC3E}">
        <p14:creationId xmlns:p14="http://schemas.microsoft.com/office/powerpoint/2010/main" val="2773146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4"/>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CA"/>
              <a:t>Prioritizing </a:t>
            </a:r>
            <a:endParaRPr/>
          </a:p>
        </p:txBody>
      </p:sp>
      <p:cxnSp>
        <p:nvCxnSpPr>
          <p:cNvPr id="630" name="Google Shape;630;p34"/>
          <p:cNvCxnSpPr/>
          <p:nvPr/>
        </p:nvCxnSpPr>
        <p:spPr>
          <a:xfrm>
            <a:off x="1245142" y="2495258"/>
            <a:ext cx="2700" cy="1867500"/>
          </a:xfrm>
          <a:prstGeom prst="straightConnector1">
            <a:avLst/>
          </a:prstGeom>
          <a:noFill/>
          <a:ln w="28575" cap="flat" cmpd="sng">
            <a:solidFill>
              <a:srgbClr val="C3B38A"/>
            </a:solidFill>
            <a:prstDash val="solid"/>
            <a:round/>
            <a:headEnd type="none" w="sm" len="sm"/>
            <a:tailEnd type="none" w="sm" len="sm"/>
          </a:ln>
        </p:spPr>
      </p:cxnSp>
      <p:sp>
        <p:nvSpPr>
          <p:cNvPr id="631" name="Google Shape;631;p34"/>
          <p:cNvSpPr txBox="1"/>
          <p:nvPr/>
        </p:nvSpPr>
        <p:spPr>
          <a:xfrm>
            <a:off x="1416450" y="2495250"/>
            <a:ext cx="9530400" cy="18675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100"/>
              <a:buFont typeface="Arial"/>
              <a:buNone/>
            </a:pP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CA" sz="3000" b="0" i="0" u="none" strike="noStrike" cap="none">
                <a:solidFill>
                  <a:srgbClr val="000000"/>
                </a:solidFill>
                <a:latin typeface="Arial"/>
                <a:ea typeface="Arial"/>
                <a:cs typeface="Arial"/>
                <a:sym typeface="Arial"/>
              </a:rPr>
              <a:t>Prioritization is about deciding what's important. Focus is about allocating a disproportionate share of your attention and resources toward the priority.</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3000" b="0" i="0" u="none" strike="noStrike" cap="non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261409b19db_0_35"/>
          <p:cNvSpPr txBox="1">
            <a:spLocks noGrp="1"/>
          </p:cNvSpPr>
          <p:nvPr>
            <p:ph type="body" idx="1"/>
          </p:nvPr>
        </p:nvSpPr>
        <p:spPr>
          <a:xfrm>
            <a:off x="1007393" y="2076775"/>
            <a:ext cx="3191700" cy="34251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1000"/>
              </a:spcBef>
              <a:spcAft>
                <a:spcPts val="0"/>
              </a:spcAft>
              <a:buClr>
                <a:srgbClr val="C2B38A"/>
              </a:buClr>
              <a:buSzPts val="2640"/>
              <a:buFont typeface="Arial"/>
              <a:buChar char="•"/>
            </a:pPr>
            <a:r>
              <a:rPr lang="en-CA" sz="1200" dirty="0">
                <a:latin typeface="Roboto"/>
                <a:ea typeface="Roboto"/>
                <a:cs typeface="Roboto"/>
                <a:sym typeface="Roboto"/>
              </a:rPr>
              <a:t>Time Management Matrix (quadrant system) or Eisenhower Matrix</a:t>
            </a:r>
            <a:endParaRPr sz="1200" dirty="0">
              <a:latin typeface="Roboto"/>
              <a:ea typeface="Roboto"/>
              <a:cs typeface="Roboto"/>
              <a:sym typeface="Roboto"/>
            </a:endParaRPr>
          </a:p>
          <a:p>
            <a:pPr marL="457200" lvl="0" indent="-368300" algn="l" rtl="0">
              <a:lnSpc>
                <a:spcPct val="90000"/>
              </a:lnSpc>
              <a:spcBef>
                <a:spcPts val="1000"/>
              </a:spcBef>
              <a:spcAft>
                <a:spcPts val="0"/>
              </a:spcAft>
              <a:buClr>
                <a:srgbClr val="C2B38A"/>
              </a:buClr>
              <a:buSzPts val="2640"/>
              <a:buFont typeface="Arial"/>
              <a:buChar char="•"/>
            </a:pPr>
            <a:r>
              <a:rPr lang="en-CA" sz="1200" dirty="0">
                <a:latin typeface="Roboto"/>
                <a:ea typeface="Roboto"/>
                <a:cs typeface="Roboto"/>
                <a:sym typeface="Roboto"/>
              </a:rPr>
              <a:t> Helps prioritize tasks and activities in a </a:t>
            </a:r>
            <a:r>
              <a:rPr lang="en-CA" sz="1200" dirty="0" err="1">
                <a:latin typeface="Roboto"/>
                <a:ea typeface="Roboto"/>
                <a:cs typeface="Roboto"/>
                <a:sym typeface="Roboto"/>
              </a:rPr>
              <a:t>startup</a:t>
            </a:r>
            <a:r>
              <a:rPr lang="en-CA" sz="1200" dirty="0">
                <a:latin typeface="Roboto"/>
                <a:ea typeface="Roboto"/>
                <a:cs typeface="Roboto"/>
                <a:sym typeface="Roboto"/>
              </a:rPr>
              <a:t> context.</a:t>
            </a:r>
            <a:endParaRPr sz="1200" dirty="0">
              <a:latin typeface="Roboto"/>
              <a:ea typeface="Roboto"/>
              <a:cs typeface="Roboto"/>
              <a:sym typeface="Roboto"/>
            </a:endParaRPr>
          </a:p>
          <a:p>
            <a:pPr marL="457200" lvl="0" indent="-368300" algn="l" rtl="0">
              <a:lnSpc>
                <a:spcPct val="90000"/>
              </a:lnSpc>
              <a:spcBef>
                <a:spcPts val="1000"/>
              </a:spcBef>
              <a:spcAft>
                <a:spcPts val="0"/>
              </a:spcAft>
              <a:buClr>
                <a:srgbClr val="C2B38A"/>
              </a:buClr>
              <a:buSzPts val="2640"/>
              <a:buFont typeface="Arial"/>
              <a:buChar char="•"/>
            </a:pPr>
            <a:r>
              <a:rPr lang="en-CA" sz="1200" dirty="0">
                <a:latin typeface="Roboto"/>
                <a:ea typeface="Roboto"/>
                <a:cs typeface="Roboto"/>
                <a:sym typeface="Roboto"/>
              </a:rPr>
              <a:t>Emphasize the importance of focusing on high-impact, strategic tasks.</a:t>
            </a:r>
            <a:endParaRPr sz="1200" dirty="0">
              <a:latin typeface="Roboto"/>
              <a:ea typeface="Roboto"/>
              <a:cs typeface="Roboto"/>
              <a:sym typeface="Roboto"/>
            </a:endParaRPr>
          </a:p>
          <a:p>
            <a:pPr marL="0" lvl="0" indent="0" algn="l" rtl="0">
              <a:lnSpc>
                <a:spcPct val="90000"/>
              </a:lnSpc>
              <a:spcBef>
                <a:spcPts val="1000"/>
              </a:spcBef>
              <a:spcAft>
                <a:spcPts val="0"/>
              </a:spcAft>
              <a:buSzPts val="2640"/>
              <a:buNone/>
            </a:pPr>
            <a:endParaRPr dirty="0"/>
          </a:p>
          <a:p>
            <a:pPr marL="457200" lvl="0" indent="-200658" algn="l" rtl="0">
              <a:lnSpc>
                <a:spcPct val="90000"/>
              </a:lnSpc>
              <a:spcBef>
                <a:spcPts val="1000"/>
              </a:spcBef>
              <a:spcAft>
                <a:spcPts val="0"/>
              </a:spcAft>
              <a:buClr>
                <a:srgbClr val="C2B38A"/>
              </a:buClr>
              <a:buSzPts val="2640"/>
              <a:buFont typeface="Arial"/>
              <a:buNone/>
            </a:pPr>
            <a:endParaRPr dirty="0"/>
          </a:p>
        </p:txBody>
      </p:sp>
      <p:sp>
        <p:nvSpPr>
          <p:cNvPr id="648" name="Google Shape;648;g261409b19db_0_3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Prioritization </a:t>
            </a:r>
            <a:endParaRPr/>
          </a:p>
        </p:txBody>
      </p:sp>
      <p:pic>
        <p:nvPicPr>
          <p:cNvPr id="649" name="Google Shape;649;g261409b19db_0_35"/>
          <p:cNvPicPr preferRelativeResize="0"/>
          <p:nvPr/>
        </p:nvPicPr>
        <p:blipFill rotWithShape="1">
          <a:blip r:embed="rId3">
            <a:alphaModFix/>
          </a:blip>
          <a:srcRect/>
          <a:stretch/>
        </p:blipFill>
        <p:spPr>
          <a:xfrm>
            <a:off x="4314777" y="1298200"/>
            <a:ext cx="7367376" cy="49822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3" name="Picture 2">
            <a:extLst>
              <a:ext uri="{FF2B5EF4-FFF2-40B4-BE49-F238E27FC236}">
                <a16:creationId xmlns:a16="http://schemas.microsoft.com/office/drawing/2014/main" id="{2F1CB939-089C-7273-BDF6-C0B3E3137BB4}"/>
              </a:ext>
            </a:extLst>
          </p:cNvPr>
          <p:cNvPicPr>
            <a:picLocks noChangeAspect="1"/>
          </p:cNvPicPr>
          <p:nvPr/>
        </p:nvPicPr>
        <p:blipFill rotWithShape="1">
          <a:blip r:embed="rId3"/>
          <a:srcRect t="14471" b="9463"/>
          <a:stretch/>
        </p:blipFill>
        <p:spPr>
          <a:xfrm>
            <a:off x="3098799" y="1930400"/>
            <a:ext cx="8781528" cy="4453200"/>
          </a:xfrm>
          <a:prstGeom prst="rect">
            <a:avLst/>
          </a:prstGeom>
        </p:spPr>
      </p:pic>
      <p:sp>
        <p:nvSpPr>
          <p:cNvPr id="4" name="Google Shape;647;g261409b19db_0_35">
            <a:extLst>
              <a:ext uri="{FF2B5EF4-FFF2-40B4-BE49-F238E27FC236}">
                <a16:creationId xmlns:a16="http://schemas.microsoft.com/office/drawing/2014/main" id="{A663829D-5EA0-934A-A7C1-083EEA2BC1B7}"/>
              </a:ext>
            </a:extLst>
          </p:cNvPr>
          <p:cNvSpPr txBox="1">
            <a:spLocks/>
          </p:cNvSpPr>
          <p:nvPr/>
        </p:nvSpPr>
        <p:spPr>
          <a:xfrm rot="16200000">
            <a:off x="3498229" y="4559596"/>
            <a:ext cx="1814300" cy="310974"/>
          </a:xfrm>
          <a:prstGeom prst="rect">
            <a:avLst/>
          </a:prstGeom>
          <a:solidFill>
            <a:srgbClr val="FAF7FB"/>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6240" algn="l" rtl="0">
              <a:lnSpc>
                <a:spcPct val="90000"/>
              </a:lnSpc>
              <a:spcBef>
                <a:spcPts val="1000"/>
              </a:spcBef>
              <a:spcAft>
                <a:spcPts val="0"/>
              </a:spcAft>
              <a:buClr>
                <a:srgbClr val="C2B38A"/>
              </a:buClr>
              <a:buSzPts val="2640"/>
              <a:buFont typeface="Arial"/>
              <a:buChar char="•"/>
              <a:defRPr sz="22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88900" indent="0">
              <a:buNone/>
            </a:pPr>
            <a:r>
              <a:rPr lang="en-CA" sz="900" dirty="0">
                <a:latin typeface="Roboto"/>
                <a:ea typeface="Roboto"/>
                <a:cs typeface="Roboto"/>
                <a:sym typeface="Roboto"/>
              </a:rPr>
              <a:t>NOT IMPORTANT</a:t>
            </a:r>
            <a:endParaRPr lang="en-CA" sz="900" dirty="0"/>
          </a:p>
        </p:txBody>
      </p:sp>
      <p:sp>
        <p:nvSpPr>
          <p:cNvPr id="647" name="Google Shape;647;g261409b19db_0_35"/>
          <p:cNvSpPr txBox="1">
            <a:spLocks noGrp="1"/>
          </p:cNvSpPr>
          <p:nvPr>
            <p:ph type="body" idx="1"/>
          </p:nvPr>
        </p:nvSpPr>
        <p:spPr>
          <a:xfrm>
            <a:off x="1007393" y="2076775"/>
            <a:ext cx="3191700" cy="3425100"/>
          </a:xfrm>
          <a:prstGeom prst="rect">
            <a:avLst/>
          </a:prstGeom>
          <a:noFill/>
          <a:ln>
            <a:noFill/>
          </a:ln>
        </p:spPr>
        <p:txBody>
          <a:bodyPr spcFirstLastPara="1" wrap="square" lIns="91425" tIns="45700" rIns="91425" bIns="45700" anchor="t" anchorCtr="0">
            <a:normAutofit/>
          </a:bodyPr>
          <a:lstStyle/>
          <a:p>
            <a:pPr marL="88900" lvl="0" indent="0" algn="l" rtl="0">
              <a:lnSpc>
                <a:spcPct val="90000"/>
              </a:lnSpc>
              <a:spcBef>
                <a:spcPts val="1000"/>
              </a:spcBef>
              <a:spcAft>
                <a:spcPts val="0"/>
              </a:spcAft>
              <a:buClr>
                <a:srgbClr val="C2B38A"/>
              </a:buClr>
              <a:buSzPts val="2640"/>
              <a:buNone/>
            </a:pPr>
            <a:r>
              <a:rPr lang="en-CA" sz="1800" dirty="0"/>
              <a:t>If it doesn’t help you </a:t>
            </a:r>
            <a:r>
              <a:rPr lang="en-CA" sz="1800" i="1" dirty="0"/>
              <a:t>book, run, or learn from interviews</a:t>
            </a:r>
            <a:r>
              <a:rPr lang="en-CA" sz="1800" dirty="0"/>
              <a:t>, it must be consciously limited.</a:t>
            </a:r>
            <a:r>
              <a:rPr lang="en-CA" sz="1800" dirty="0">
                <a:latin typeface="Roboto"/>
                <a:ea typeface="Roboto"/>
                <a:cs typeface="Roboto"/>
                <a:sym typeface="Roboto"/>
              </a:rPr>
              <a:t> </a:t>
            </a:r>
          </a:p>
          <a:p>
            <a:pPr marL="0" lvl="0" indent="0" algn="l" rtl="0">
              <a:lnSpc>
                <a:spcPct val="90000"/>
              </a:lnSpc>
              <a:spcBef>
                <a:spcPts val="1000"/>
              </a:spcBef>
              <a:spcAft>
                <a:spcPts val="0"/>
              </a:spcAft>
              <a:buSzPts val="2640"/>
              <a:buNone/>
            </a:pPr>
            <a:endParaRPr sz="1800" dirty="0"/>
          </a:p>
          <a:p>
            <a:pPr marL="457200" lvl="0" indent="-200658" algn="l" rtl="0">
              <a:lnSpc>
                <a:spcPct val="90000"/>
              </a:lnSpc>
              <a:spcBef>
                <a:spcPts val="1000"/>
              </a:spcBef>
              <a:spcAft>
                <a:spcPts val="0"/>
              </a:spcAft>
              <a:buClr>
                <a:srgbClr val="C2B38A"/>
              </a:buClr>
              <a:buSzPts val="2640"/>
              <a:buFont typeface="Arial"/>
              <a:buNone/>
            </a:pPr>
            <a:endParaRPr sz="1800" dirty="0"/>
          </a:p>
        </p:txBody>
      </p:sp>
      <p:sp>
        <p:nvSpPr>
          <p:cNvPr id="648" name="Google Shape;648;g261409b19db_0_3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dirty="0"/>
              <a:t>Prioritization – What Gets You to 100?</a:t>
            </a:r>
            <a:endParaRPr dirty="0"/>
          </a:p>
        </p:txBody>
      </p:sp>
      <p:sp>
        <p:nvSpPr>
          <p:cNvPr id="2" name="Google Shape;647;g261409b19db_0_35">
            <a:extLst>
              <a:ext uri="{FF2B5EF4-FFF2-40B4-BE49-F238E27FC236}">
                <a16:creationId xmlns:a16="http://schemas.microsoft.com/office/drawing/2014/main" id="{E49818AB-1592-144C-C201-53E5FFBDDFB3}"/>
              </a:ext>
            </a:extLst>
          </p:cNvPr>
          <p:cNvSpPr txBox="1">
            <a:spLocks/>
          </p:cNvSpPr>
          <p:nvPr/>
        </p:nvSpPr>
        <p:spPr>
          <a:xfrm>
            <a:off x="9494579" y="4236039"/>
            <a:ext cx="929581" cy="251555"/>
          </a:xfrm>
          <a:prstGeom prst="rect">
            <a:avLst/>
          </a:prstGeom>
          <a:solidFill>
            <a:srgbClr val="7FB4F3"/>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96240" algn="l" rtl="0">
              <a:lnSpc>
                <a:spcPct val="90000"/>
              </a:lnSpc>
              <a:spcBef>
                <a:spcPts val="1000"/>
              </a:spcBef>
              <a:spcAft>
                <a:spcPts val="0"/>
              </a:spcAft>
              <a:buClr>
                <a:srgbClr val="C2B38A"/>
              </a:buClr>
              <a:buSzPts val="2640"/>
              <a:buFont typeface="Arial"/>
              <a:buChar char="•"/>
              <a:defRPr sz="22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88900" indent="0">
              <a:buNone/>
            </a:pPr>
            <a:endParaRPr lang="en-CA" sz="900" dirty="0"/>
          </a:p>
        </p:txBody>
      </p:sp>
    </p:spTree>
    <p:extLst>
      <p:ext uri="{BB962C8B-B14F-4D97-AF65-F5344CB8AC3E}">
        <p14:creationId xmlns:p14="http://schemas.microsoft.com/office/powerpoint/2010/main" val="361287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cxnSp>
        <p:nvCxnSpPr>
          <p:cNvPr id="684" name="Google Shape;684;g285afdf803b_0_194"/>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685" name="Google Shape;685;g285afdf803b_0_194"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686" name="Google Shape;686;g285afdf803b_0_194"/>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CA"/>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g285afdf803b_0_189"/>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1000"/>
              </a:spcBef>
              <a:spcAft>
                <a:spcPts val="0"/>
              </a:spcAft>
              <a:buClr>
                <a:srgbClr val="C2B38A"/>
              </a:buClr>
              <a:buSzPts val="2640"/>
              <a:buFont typeface="Arial"/>
              <a:buChar char="•"/>
            </a:pPr>
            <a:r>
              <a:rPr lang="en-CA" dirty="0"/>
              <a:t>Set up our Customer Discovery Strategy </a:t>
            </a:r>
            <a:endParaRPr dirty="0"/>
          </a:p>
          <a:p>
            <a:pPr marL="457200" lvl="0" indent="-368300" algn="l" rtl="0">
              <a:lnSpc>
                <a:spcPct val="90000"/>
              </a:lnSpc>
              <a:spcBef>
                <a:spcPts val="1000"/>
              </a:spcBef>
              <a:spcAft>
                <a:spcPts val="0"/>
              </a:spcAft>
              <a:buClr>
                <a:srgbClr val="C2B38A"/>
              </a:buClr>
              <a:buSzPts val="2640"/>
              <a:buFont typeface="Arial"/>
              <a:buChar char="•"/>
            </a:pPr>
            <a:r>
              <a:rPr lang="en-CA" dirty="0"/>
              <a:t>Set up your Customer Discovery Tool (and Share with your Facilitator)</a:t>
            </a:r>
            <a:endParaRPr dirty="0"/>
          </a:p>
          <a:p>
            <a:pPr marL="457200" lvl="0" indent="-368300" algn="l" rtl="0">
              <a:lnSpc>
                <a:spcPct val="90000"/>
              </a:lnSpc>
              <a:spcBef>
                <a:spcPts val="1000"/>
              </a:spcBef>
              <a:spcAft>
                <a:spcPts val="0"/>
              </a:spcAft>
              <a:buClr>
                <a:srgbClr val="C2B38A"/>
              </a:buClr>
              <a:buSzPts val="2640"/>
              <a:buFont typeface="Arial"/>
              <a:buChar char="•"/>
            </a:pPr>
            <a:r>
              <a:rPr lang="en-CA" dirty="0"/>
              <a:t>Get familiar with Air Table </a:t>
            </a:r>
            <a:endParaRPr dirty="0"/>
          </a:p>
          <a:p>
            <a:pPr marL="457200" lvl="0" indent="-368300" algn="l" rtl="0">
              <a:lnSpc>
                <a:spcPct val="90000"/>
              </a:lnSpc>
              <a:spcBef>
                <a:spcPts val="1000"/>
              </a:spcBef>
              <a:spcAft>
                <a:spcPts val="0"/>
              </a:spcAft>
              <a:buClr>
                <a:srgbClr val="C2B38A"/>
              </a:buClr>
              <a:buSzPts val="2640"/>
              <a:buFont typeface="Arial"/>
              <a:buChar char="•"/>
            </a:pPr>
            <a:r>
              <a:rPr lang="en-CA" dirty="0"/>
              <a:t>Re-watch ‘How to Get Interviews’ on Notion </a:t>
            </a:r>
          </a:p>
        </p:txBody>
      </p:sp>
      <p:sp>
        <p:nvSpPr>
          <p:cNvPr id="932" name="Google Shape;932;g285afdf803b_0_189"/>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dirty="0"/>
              <a:t>For Next Week </a:t>
            </a:r>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82"/>
          <p:cNvSpPr txBox="1">
            <a:spLocks noGrp="1"/>
          </p:cNvSpPr>
          <p:nvPr>
            <p:ph type="subTitle" idx="1"/>
          </p:nvPr>
        </p:nvSpPr>
        <p:spPr>
          <a:xfrm>
            <a:off x="546314" y="3721641"/>
            <a:ext cx="6197700" cy="787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lt1"/>
              </a:buClr>
              <a:buSzPts val="2400"/>
              <a:buNone/>
            </a:pPr>
            <a:r>
              <a:rPr lang="en-CA" b="1"/>
              <a:t>THANK YOU</a:t>
            </a:r>
            <a:endParaRPr/>
          </a:p>
        </p:txBody>
      </p:sp>
      <p:sp>
        <p:nvSpPr>
          <p:cNvPr id="3" name="Text Placeholder 2">
            <a:extLst>
              <a:ext uri="{FF2B5EF4-FFF2-40B4-BE49-F238E27FC236}">
                <a16:creationId xmlns:a16="http://schemas.microsoft.com/office/drawing/2014/main" id="{C2D034E8-27B7-8962-8035-50176A2DDAE4}"/>
              </a:ext>
            </a:extLst>
          </p:cNvPr>
          <p:cNvSpPr>
            <a:spLocks noGrp="1"/>
          </p:cNvSpPr>
          <p:nvPr>
            <p:ph type="body" idx="2"/>
          </p:nvPr>
        </p:nvSpPr>
        <p:spPr/>
        <p:txBody>
          <a:bodyPr>
            <a:normAutofit fontScale="70000" lnSpcReduction="20000"/>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6"/>
          <p:cNvSpPr txBox="1">
            <a:spLocks noGrp="1"/>
          </p:cNvSpPr>
          <p:nvPr>
            <p:ph type="subTitle" idx="1"/>
          </p:nvPr>
        </p:nvSpPr>
        <p:spPr>
          <a:xfrm>
            <a:off x="2790150" y="2860056"/>
            <a:ext cx="6611700" cy="1137900"/>
          </a:xfrm>
          <a:prstGeom prst="rect">
            <a:avLst/>
          </a:prstGeom>
          <a:noFill/>
          <a:ln>
            <a:noFill/>
          </a:ln>
        </p:spPr>
        <p:txBody>
          <a:bodyPr spcFirstLastPara="1" wrap="square" lIns="91425" tIns="45700" rIns="91425" bIns="45700" anchor="ctr" anchorCtr="0">
            <a:noAutofit/>
          </a:bodyPr>
          <a:lstStyle/>
          <a:p>
            <a:pPr marL="0" lvl="0" indent="0" algn="ctr" rtl="0">
              <a:lnSpc>
                <a:spcPct val="95000"/>
              </a:lnSpc>
              <a:spcBef>
                <a:spcPts val="1500"/>
              </a:spcBef>
              <a:spcAft>
                <a:spcPts val="1500"/>
              </a:spcAft>
              <a:buClr>
                <a:schemeClr val="dk1"/>
              </a:buClr>
              <a:buSzPts val="1100"/>
              <a:buNone/>
            </a:pPr>
            <a:r>
              <a:rPr lang="en-CA"/>
              <a:t>The Importance of Effective Planning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285afdf803b_0_189"/>
          <p:cNvSpPr txBox="1">
            <a:spLocks noGrp="1"/>
          </p:cNvSpPr>
          <p:nvPr>
            <p:ph type="subTitle" idx="2"/>
          </p:nvPr>
        </p:nvSpPr>
        <p:spPr>
          <a:xfrm>
            <a:off x="531140" y="2648195"/>
            <a:ext cx="9237000" cy="5286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Clr>
                <a:srgbClr val="C3B38A"/>
              </a:buClr>
              <a:buSzPts val="3600"/>
              <a:buNone/>
            </a:pPr>
            <a:r>
              <a:rPr lang="en-CA"/>
              <a:t>Key To Managing </a:t>
            </a:r>
            <a:endParaRPr/>
          </a:p>
          <a:p>
            <a:pPr marL="457200" lvl="0" indent="-406400" algn="l" rtl="0">
              <a:lnSpc>
                <a:spcPct val="90000"/>
              </a:lnSpc>
              <a:spcBef>
                <a:spcPts val="1000"/>
              </a:spcBef>
              <a:spcAft>
                <a:spcPts val="0"/>
              </a:spcAft>
              <a:buClr>
                <a:srgbClr val="C3B38A"/>
              </a:buClr>
              <a:buSzPts val="3600"/>
              <a:buNone/>
            </a:pPr>
            <a:r>
              <a:rPr lang="en-CA"/>
              <a:t>Your Startup Journey</a:t>
            </a:r>
            <a:endParaRPr/>
          </a:p>
          <a:p>
            <a:pPr marL="457200" lvl="0" indent="-406400" algn="l" rtl="0">
              <a:lnSpc>
                <a:spcPct val="90000"/>
              </a:lnSpc>
              <a:spcBef>
                <a:spcPts val="1000"/>
              </a:spcBef>
              <a:spcAft>
                <a:spcPts val="0"/>
              </a:spcAft>
              <a:buClr>
                <a:srgbClr val="C3B38A"/>
              </a:buClr>
              <a:buSzPts val="36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3" name="Subtitle 2">
            <a:extLst>
              <a:ext uri="{FF2B5EF4-FFF2-40B4-BE49-F238E27FC236}">
                <a16:creationId xmlns:a16="http://schemas.microsoft.com/office/drawing/2014/main" id="{4AC66D9C-1E6E-6838-2FD3-BF955329012D}"/>
              </a:ext>
            </a:extLst>
          </p:cNvPr>
          <p:cNvSpPr>
            <a:spLocks noGrp="1"/>
          </p:cNvSpPr>
          <p:nvPr>
            <p:ph type="subTitle" idx="2"/>
          </p:nvPr>
        </p:nvSpPr>
        <p:spPr/>
        <p:txBody>
          <a:bodyPr/>
          <a:lstStyle/>
          <a:p>
            <a:endParaRPr lang="en-US"/>
          </a:p>
        </p:txBody>
      </p:sp>
      <p:pic>
        <p:nvPicPr>
          <p:cNvPr id="5" name="Picture 4">
            <a:extLst>
              <a:ext uri="{FF2B5EF4-FFF2-40B4-BE49-F238E27FC236}">
                <a16:creationId xmlns:a16="http://schemas.microsoft.com/office/drawing/2014/main" id="{7ADAF0CF-AA7A-EC19-1509-339147BFD270}"/>
              </a:ext>
            </a:extLst>
          </p:cNvPr>
          <p:cNvPicPr>
            <a:picLocks noChangeAspect="1"/>
          </p:cNvPicPr>
          <p:nvPr/>
        </p:nvPicPr>
        <p:blipFill>
          <a:blip r:embed="rId3"/>
          <a:stretch>
            <a:fillRect/>
          </a:stretch>
        </p:blipFill>
        <p:spPr>
          <a:xfrm>
            <a:off x="2209800" y="424543"/>
            <a:ext cx="7772400" cy="5745807"/>
          </a:xfrm>
          <a:prstGeom prst="rect">
            <a:avLst/>
          </a:prstGeom>
        </p:spPr>
      </p:pic>
    </p:spTree>
    <p:extLst>
      <p:ext uri="{BB962C8B-B14F-4D97-AF65-F5344CB8AC3E}">
        <p14:creationId xmlns:p14="http://schemas.microsoft.com/office/powerpoint/2010/main" val="99271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g261409b19db_0_145"/>
          <p:cNvPicPr preferRelativeResize="0"/>
          <p:nvPr/>
        </p:nvPicPr>
        <p:blipFill rotWithShape="1">
          <a:blip r:embed="rId3">
            <a:alphaModFix/>
          </a:blip>
          <a:srcRect/>
          <a:stretch/>
        </p:blipFill>
        <p:spPr>
          <a:xfrm>
            <a:off x="3192425" y="674663"/>
            <a:ext cx="8079375" cy="5508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29c5ab2faa5_0_0"/>
          <p:cNvSpPr txBox="1">
            <a:spLocks noGrp="1"/>
          </p:cNvSpPr>
          <p:nvPr>
            <p:ph type="subTitle" idx="2"/>
          </p:nvPr>
        </p:nvSpPr>
        <p:spPr>
          <a:xfrm>
            <a:off x="1024390" y="3164695"/>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CA"/>
              <a:t>Chaos </a:t>
            </a:r>
            <a:endParaRPr/>
          </a:p>
        </p:txBody>
      </p:sp>
      <p:pic>
        <p:nvPicPr>
          <p:cNvPr id="642" name="Google Shape;642;g29c5ab2faa5_0_0"/>
          <p:cNvPicPr preferRelativeResize="0"/>
          <p:nvPr/>
        </p:nvPicPr>
        <p:blipFill rotWithShape="1">
          <a:blip r:embed="rId3">
            <a:alphaModFix/>
          </a:blip>
          <a:srcRect/>
          <a:stretch/>
        </p:blipFill>
        <p:spPr>
          <a:xfrm>
            <a:off x="4846850" y="835129"/>
            <a:ext cx="6566150" cy="4955575"/>
          </a:xfrm>
          <a:prstGeom prst="rect">
            <a:avLst/>
          </a:prstGeom>
          <a:noFill/>
          <a:ln>
            <a:noFill/>
          </a:ln>
        </p:spPr>
      </p:pic>
    </p:spTree>
  </p:cSld>
  <p:clrMapOvr>
    <a:masterClrMapping/>
  </p:clrMapOvr>
</p:sld>
</file>

<file path=ppt/theme/theme1.xml><?xml version="1.0" encoding="utf-8"?>
<a:theme xmlns:a="http://schemas.openxmlformats.org/drawingml/2006/main"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8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1116</TotalTime>
  <Words>2513</Words>
  <Application>Microsoft Macintosh PowerPoint</Application>
  <PresentationFormat>Widescreen</PresentationFormat>
  <Paragraphs>330</Paragraphs>
  <Slides>49</Slides>
  <Notes>49</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49</vt:i4>
      </vt:variant>
    </vt:vector>
  </HeadingPairs>
  <TitlesOfParts>
    <vt:vector size="60" baseType="lpstr">
      <vt:lpstr>Noto Sans Symbols</vt:lpstr>
      <vt:lpstr>Arial</vt:lpstr>
      <vt:lpstr>Roboto Medium</vt:lpstr>
      <vt:lpstr>Calibri</vt:lpstr>
      <vt:lpstr>Roboto</vt:lpstr>
      <vt:lpstr>6_Office Theme</vt:lpstr>
      <vt:lpstr>8_Office Theme</vt:lpstr>
      <vt:lpstr>12_Office Theme</vt:lpstr>
      <vt:lpstr>7_Office Theme</vt:lpstr>
      <vt:lpstr>Office Theme</vt:lpstr>
      <vt:lpstr>11_Office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 Sol (Grace) Lee</dc:creator>
  <cp:lastModifiedBy>joanna@ideasforimpact.ca</cp:lastModifiedBy>
  <cp:revision>8</cp:revision>
  <dcterms:created xsi:type="dcterms:W3CDTF">2021-01-11T22:00:44Z</dcterms:created>
  <dcterms:modified xsi:type="dcterms:W3CDTF">2026-01-08T20:48:36Z</dcterms:modified>
</cp:coreProperties>
</file>